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36" r:id="rId3"/>
    <p:sldId id="433" r:id="rId4"/>
    <p:sldId id="431" r:id="rId5"/>
    <p:sldId id="432" r:id="rId6"/>
    <p:sldId id="428" r:id="rId7"/>
    <p:sldId id="257" r:id="rId8"/>
    <p:sldId id="577" r:id="rId9"/>
    <p:sldId id="579" r:id="rId10"/>
    <p:sldId id="578" r:id="rId11"/>
    <p:sldId id="593" r:id="rId12"/>
    <p:sldId id="590" r:id="rId13"/>
    <p:sldId id="582" r:id="rId14"/>
    <p:sldId id="581" r:id="rId15"/>
    <p:sldId id="588" r:id="rId16"/>
    <p:sldId id="589" r:id="rId17"/>
    <p:sldId id="586" r:id="rId18"/>
    <p:sldId id="587" r:id="rId19"/>
    <p:sldId id="570" r:id="rId20"/>
    <p:sldId id="568" r:id="rId21"/>
    <p:sldId id="319" r:id="rId22"/>
    <p:sldId id="580" r:id="rId23"/>
    <p:sldId id="592" r:id="rId24"/>
    <p:sldId id="3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FF"/>
    <a:srgbClr val="E7E3FA"/>
    <a:srgbClr val="6C9DD7"/>
    <a:srgbClr val="D0C9FA"/>
    <a:srgbClr val="BDE5E1"/>
    <a:srgbClr val="F0B2A3"/>
    <a:srgbClr val="EEE2FA"/>
    <a:srgbClr val="ECC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3523" autoAdjust="0"/>
  </p:normalViewPr>
  <p:slideViewPr>
    <p:cSldViewPr snapToGrid="0">
      <p:cViewPr varScale="1">
        <p:scale>
          <a:sx n="71" d="100"/>
          <a:sy n="71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94AA-4A18-204F-A664-9871250548DE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0DCB2-B23A-0B45-AACF-81988B35E5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65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4EED2-8720-4E79-B142-64E89DF70D2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5B69-A085-44FC-B824-DA757B78D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8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81244-9C21-4F50-8278-1B4521A750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35F91"/>
                </a:solidFill>
              </a:rPr>
              <a:t>Global trends in e-government development improved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35F9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5BE49-AEB9-4DFA-946A-AD1691B3C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0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F68DE18-AB23-427D-9D16-FB6D405FA98F}"/>
              </a:ext>
            </a:extLst>
          </p:cNvPr>
          <p:cNvGrpSpPr/>
          <p:nvPr userDrawn="1"/>
        </p:nvGrpSpPr>
        <p:grpSpPr>
          <a:xfrm>
            <a:off x="25223" y="-10484"/>
            <a:ext cx="12201312" cy="6868484"/>
            <a:chOff x="-9312" y="-5242"/>
            <a:chExt cx="12201312" cy="6868484"/>
          </a:xfrm>
        </p:grpSpPr>
        <p:pic>
          <p:nvPicPr>
            <p:cNvPr id="4" name="Picture 13">
              <a:extLst>
                <a:ext uri="{FF2B5EF4-FFF2-40B4-BE49-F238E27FC236}">
                  <a16:creationId xmlns:a16="http://schemas.microsoft.com/office/drawing/2014/main" xmlns="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5" name="TextBox 1">
              <a:extLst>
                <a:ext uri="{FF2B5EF4-FFF2-40B4-BE49-F238E27FC236}">
                  <a16:creationId xmlns:a16="http://schemas.microsoft.com/office/drawing/2014/main" xmlns="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Division For Public Institutions and Digital Government</a:t>
              </a: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xmlns="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900" y="156927"/>
            <a:ext cx="2719724" cy="49300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6608-7373-0F41-9082-261E5CA3077B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978-29A5-734C-9262-803B32C34B32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7EB7-D974-F449-AE4D-CEEC75C0CF04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45EC-B371-8046-B88B-CC0A966F617A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F840-00FB-F049-BDA4-E1520168EB76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853E-0E03-E34D-BAA5-48BD663F46C4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AA7-8DBC-9640-91DA-E7523DCE0731}" type="datetime1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8D75-BCA2-BB42-9BCF-2623C9219462}" type="datetime1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2FF-CA2C-5648-A114-9759EA532413}" type="datetime1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D2E5-BB31-B045-933E-8D585FCDAC0C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EF68DE18-AB23-427D-9D16-FB6D405FA98F}"/>
              </a:ext>
            </a:extLst>
          </p:cNvPr>
          <p:cNvGrpSpPr/>
          <p:nvPr userDrawn="1"/>
        </p:nvGrpSpPr>
        <p:grpSpPr>
          <a:xfrm>
            <a:off x="25223" y="-10484"/>
            <a:ext cx="12201312" cy="6868484"/>
            <a:chOff x="-9312" y="-5242"/>
            <a:chExt cx="12201312" cy="6868484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xmlns="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1">
              <a:extLst>
                <a:ext uri="{FF2B5EF4-FFF2-40B4-BE49-F238E27FC236}">
                  <a16:creationId xmlns:a16="http://schemas.microsoft.com/office/drawing/2014/main" xmlns="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Division For Public Institutions and Digital Government</a:t>
              </a:r>
            </a:p>
          </p:txBody>
        </p:sp>
      </p:grpSp>
      <p:pic>
        <p:nvPicPr>
          <p:cNvPr id="10" name="Graphic 8">
            <a:extLst>
              <a:ext uri="{FF2B5EF4-FFF2-40B4-BE49-F238E27FC236}">
                <a16:creationId xmlns:a16="http://schemas.microsoft.com/office/drawing/2014/main" xmlns="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900" y="156927"/>
            <a:ext cx="2719724" cy="493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068"/>
            <a:ext cx="10515600" cy="9206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4FFB75-9D18-4BD5-BB0E-1405169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FF1D-8306-2C46-8C07-258635AEA8B3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02DA-5006-E444-BF89-B8BC564D83F1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F48-573F-0A48-AF6B-6E0514F50652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B93-F997-5B44-A196-2954EDFFF7D1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EF68DE18-AB23-427D-9D16-FB6D405FA98F}"/>
              </a:ext>
            </a:extLst>
          </p:cNvPr>
          <p:cNvGrpSpPr/>
          <p:nvPr userDrawn="1"/>
        </p:nvGrpSpPr>
        <p:grpSpPr>
          <a:xfrm>
            <a:off x="25223" y="-10484"/>
            <a:ext cx="12201312" cy="6868484"/>
            <a:chOff x="-9312" y="-5242"/>
            <a:chExt cx="12201312" cy="6868484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xmlns="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1">
              <a:extLst>
                <a:ext uri="{FF2B5EF4-FFF2-40B4-BE49-F238E27FC236}">
                  <a16:creationId xmlns:a16="http://schemas.microsoft.com/office/drawing/2014/main" xmlns="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Division For Public Institutions and Digital Government</a:t>
              </a:r>
            </a:p>
          </p:txBody>
        </p:sp>
      </p:grpSp>
      <p:pic>
        <p:nvPicPr>
          <p:cNvPr id="10" name="Graphic 8">
            <a:extLst>
              <a:ext uri="{FF2B5EF4-FFF2-40B4-BE49-F238E27FC236}">
                <a16:creationId xmlns:a16="http://schemas.microsoft.com/office/drawing/2014/main" xmlns="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900" y="156927"/>
            <a:ext cx="2719724" cy="493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FC44-D016-A642-B8CB-D8170EE0E4B9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F68DE18-AB23-427D-9D16-FB6D405FA98F}"/>
              </a:ext>
            </a:extLst>
          </p:cNvPr>
          <p:cNvGrpSpPr/>
          <p:nvPr userDrawn="1"/>
        </p:nvGrpSpPr>
        <p:grpSpPr>
          <a:xfrm>
            <a:off x="25223" y="-10484"/>
            <a:ext cx="12201312" cy="6868484"/>
            <a:chOff x="-9312" y="-5242"/>
            <a:chExt cx="12201312" cy="6868484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xmlns="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Division For Public Institutions and Digital Government</a:t>
              </a:r>
            </a:p>
          </p:txBody>
        </p:sp>
      </p:grpSp>
      <p:pic>
        <p:nvPicPr>
          <p:cNvPr id="11" name="Graphic 8">
            <a:extLst>
              <a:ext uri="{FF2B5EF4-FFF2-40B4-BE49-F238E27FC236}">
                <a16:creationId xmlns:a16="http://schemas.microsoft.com/office/drawing/2014/main" xmlns="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900" y="156927"/>
            <a:ext cx="2719724" cy="493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068"/>
            <a:ext cx="10515600" cy="9206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3615-262A-784C-9B00-3E0D1E6906F5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9465-CDCD-1446-ADB6-B3DC5BB817EA}" type="datetime1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153F-471A-DE48-9060-0BA231444184}" type="datetime1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CEEA-F4F9-FE40-B854-6ED77ACC3BA2}" type="datetime1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FB11-C753-C44F-A356-D63103E8D5FE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CC6F-8AD4-5046-951E-876C39EF225F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CD12-EE0D-1B4A-8BCC-6DACE29B88C9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47EB7-546D-9743-B5BC-A3DE2DEEE49F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s.sdgindex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s.sdgindex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C5B4F8EE-0AE7-402A-BA67-250A2B0E748F}"/>
              </a:ext>
            </a:extLst>
          </p:cNvPr>
          <p:cNvSpPr/>
          <p:nvPr/>
        </p:nvSpPr>
        <p:spPr>
          <a:xfrm>
            <a:off x="226627" y="1630543"/>
            <a:ext cx="114681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a typeface="ヒラギノ明朝 ProN W3" charset="-128"/>
              </a:rPr>
              <a:t>Digital Transformation in Public Sector Institutions in Africa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8EF0EC-D03B-5740-A7C4-D51342A997FE}"/>
              </a:ext>
            </a:extLst>
          </p:cNvPr>
          <p:cNvSpPr txBox="1"/>
          <p:nvPr/>
        </p:nvSpPr>
        <p:spPr>
          <a:xfrm>
            <a:off x="2014555" y="5356157"/>
            <a:ext cx="74724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Arpine Korekyan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Governance and Public Administration Officer, DPIDG/UNDESA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Hosted remotely by 7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Annual APS-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HRMnet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Conference in Kampala, Uganda, 23-25 November 2021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E8EBCF-4CEA-4A91-85D9-3E1D5255A867}"/>
              </a:ext>
            </a:extLst>
          </p:cNvPr>
          <p:cNvGrpSpPr/>
          <p:nvPr/>
        </p:nvGrpSpPr>
        <p:grpSpPr>
          <a:xfrm>
            <a:off x="226627" y="4471004"/>
            <a:ext cx="11241473" cy="659177"/>
            <a:chOff x="339940" y="3974152"/>
            <a:chExt cx="11241473" cy="659177"/>
          </a:xfrm>
        </p:grpSpPr>
        <p:pic>
          <p:nvPicPr>
            <p:cNvPr id="7" name="Picture 10" descr="https://www.regjeringen.no/globalassets/departementene/ud/bilder/utviklingssamarbeid/icons-final_red.png">
              <a:extLst>
                <a:ext uri="{FF2B5EF4-FFF2-40B4-BE49-F238E27FC236}">
                  <a16:creationId xmlns:a16="http://schemas.microsoft.com/office/drawing/2014/main" xmlns="" id="{FD17C12A-221E-4DBB-B522-675C9CDF33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66102"/>
            <a:stretch/>
          </p:blipFill>
          <p:spPr bwMode="auto">
            <a:xfrm>
              <a:off x="339940" y="4031708"/>
              <a:ext cx="3755141" cy="59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" descr="https://www.regjeringen.no/globalassets/departementene/ud/bilder/utviklingssamarbeid/icons-final_red.png">
              <a:extLst>
                <a:ext uri="{FF2B5EF4-FFF2-40B4-BE49-F238E27FC236}">
                  <a16:creationId xmlns:a16="http://schemas.microsoft.com/office/drawing/2014/main" xmlns="" id="{5418B38B-4B8C-4B05-BCF4-52D996FF7A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66102"/>
            <a:stretch/>
          </p:blipFill>
          <p:spPr bwMode="auto">
            <a:xfrm>
              <a:off x="7876156" y="3993202"/>
              <a:ext cx="3705257" cy="59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ttps://www.regjeringen.no/globalassets/departementene/ud/bilder/utviklingssamarbeid/icons-final_red.png">
              <a:extLst>
                <a:ext uri="{FF2B5EF4-FFF2-40B4-BE49-F238E27FC236}">
                  <a16:creationId xmlns:a16="http://schemas.microsoft.com/office/drawing/2014/main" xmlns="" id="{419D412E-41D2-472D-8E2C-545552D76E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30937" b="31319"/>
            <a:stretch/>
          </p:blipFill>
          <p:spPr bwMode="auto">
            <a:xfrm>
              <a:off x="4132990" y="3974152"/>
              <a:ext cx="3705257" cy="65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2A9352-4C3C-4EC6-8C8B-49FBD10F7C61}"/>
              </a:ext>
            </a:extLst>
          </p:cNvPr>
          <p:cNvSpPr txBox="1"/>
          <p:nvPr/>
        </p:nvSpPr>
        <p:spPr>
          <a:xfrm>
            <a:off x="2104197" y="742449"/>
            <a:ext cx="1092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2021 Conference International Association of Schools and Institutes of Administration -- IASIA-IIAS </a:t>
            </a:r>
          </a:p>
        </p:txBody>
      </p:sp>
    </p:spTree>
    <p:extLst>
      <p:ext uri="{BB962C8B-B14F-4D97-AF65-F5344CB8AC3E}">
        <p14:creationId xmlns:p14="http://schemas.microsoft.com/office/powerpoint/2010/main" val="15030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EB6AC7F3-6980-4AEC-AAFD-540CAC89E266}"/>
              </a:ext>
            </a:extLst>
          </p:cNvPr>
          <p:cNvSpPr txBox="1">
            <a:spLocks/>
          </p:cNvSpPr>
          <p:nvPr/>
        </p:nvSpPr>
        <p:spPr>
          <a:xfrm>
            <a:off x="287384" y="1206726"/>
            <a:ext cx="4042380" cy="48283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Key Messages:</a:t>
            </a:r>
          </a:p>
          <a:p>
            <a:endParaRPr lang="en-US" sz="900" b="1" dirty="0">
              <a:solidFill>
                <a:srgbClr val="235F91"/>
              </a:solidFill>
            </a:endParaRPr>
          </a:p>
          <a:p>
            <a:pPr marL="285750" indent="-285750"/>
            <a:r>
              <a:rPr lang="en-US" sz="1800" dirty="0">
                <a:solidFill>
                  <a:srgbClr val="235F91"/>
                </a:solidFill>
              </a:rPr>
              <a:t>EGDI levels positively correlate with countries’ income level, but </a:t>
            </a:r>
            <a:r>
              <a:rPr lang="en-US" sz="2000" b="1" dirty="0">
                <a:solidFill>
                  <a:srgbClr val="235F91"/>
                </a:solidFill>
              </a:rPr>
              <a:t>financial resources are not the only critical factor</a:t>
            </a:r>
            <a:endParaRPr lang="en-US" sz="1800" dirty="0">
              <a:solidFill>
                <a:srgbClr val="235F91"/>
              </a:solidFill>
            </a:endParaRPr>
          </a:p>
          <a:p>
            <a:pPr marL="285750" indent="-285750"/>
            <a:r>
              <a:rPr lang="en-US" sz="2200" dirty="0">
                <a:solidFill>
                  <a:srgbClr val="00B050"/>
                </a:solidFill>
              </a:rPr>
              <a:t>OSI level </a:t>
            </a:r>
            <a:r>
              <a:rPr lang="en-US" sz="2200" dirty="0">
                <a:solidFill>
                  <a:srgbClr val="235F91"/>
                </a:solidFill>
              </a:rPr>
              <a:t>is also important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significant progress in OSI in many low or lower-middle income countries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Fastest improvement of EGDI scores since 2018 in the lower-middle income countries group (15%)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11F91F-83DE-4407-B86A-6C553BEB87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64" y="1206726"/>
            <a:ext cx="7139425" cy="482831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81A98141-A8F9-4488-99FB-3EE3836E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077" y="98821"/>
            <a:ext cx="8130112" cy="661815"/>
          </a:xfrm>
        </p:spPr>
        <p:txBody>
          <a:bodyPr anchor="ctr" anchorCtr="0">
            <a:noAutofit/>
          </a:bodyPr>
          <a:lstStyle/>
          <a:p>
            <a:pPr algn="r"/>
            <a:r>
              <a:rPr lang="en-GB" sz="2800" dirty="0">
                <a:solidFill>
                  <a:srgbClr val="235F91"/>
                </a:solidFill>
                <a:latin typeface="+mn-lt"/>
              </a:rPr>
              <a:t>Income levels support, but don’t determine progress </a:t>
            </a:r>
            <a:endParaRPr lang="en-US" sz="2800" dirty="0">
              <a:solidFill>
                <a:srgbClr val="235F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79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228CBF-F276-4759-9A43-580C0991F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44" y="1285469"/>
            <a:ext cx="6814902" cy="483443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98684EF3-47F5-4DA4-8728-B2AFEE328EAC}"/>
              </a:ext>
            </a:extLst>
          </p:cNvPr>
          <p:cNvSpPr txBox="1">
            <a:spLocks/>
          </p:cNvSpPr>
          <p:nvPr/>
        </p:nvSpPr>
        <p:spPr>
          <a:xfrm>
            <a:off x="271561" y="1206726"/>
            <a:ext cx="4191000" cy="50387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Key Messages:</a:t>
            </a:r>
          </a:p>
          <a:p>
            <a:endParaRPr lang="en-US" sz="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Rwanda, Uganda and Tanzania are LDCs/LLDCs, their OSI is rather well developed.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accent1"/>
                </a:solidFill>
              </a:rPr>
              <a:t>comprehensive digital government strategies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accent1"/>
                </a:solidFill>
              </a:rPr>
              <a:t>plans aligned with their national policies and the Sustainable Development Goals.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0" dirty="0">
              <a:solidFill>
                <a:schemeClr val="accent1"/>
              </a:solidFill>
            </a:endParaRP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</a:rPr>
              <a:t>Rwanda’s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 Vision 2050 strategy and the Smart Rwanda Master Plan)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Uganda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 has a robust legal framework for digital government that includes comprehensive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Tanzania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 established the e-Government Authority with a mandate to coordinate, promote and enforce e-Government policies provisions relating to open government data and data protection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7D9759FB-8726-495B-AFCF-17E58A1D26B3}"/>
              </a:ext>
            </a:extLst>
          </p:cNvPr>
          <p:cNvSpPr txBox="1">
            <a:spLocks/>
          </p:cNvSpPr>
          <p:nvPr/>
        </p:nvSpPr>
        <p:spPr>
          <a:xfrm>
            <a:off x="2928093" y="189338"/>
            <a:ext cx="8701412" cy="727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35F91"/>
                </a:solidFill>
                <a:latin typeface="Palatino Linotype" panose="02040502050505030304"/>
              </a:rPr>
              <a:t>Cases from Africa </a:t>
            </a:r>
            <a:endParaRPr lang="en-US" sz="32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4B79B7B-1798-44D9-81AA-C583044D2D98}"/>
              </a:ext>
            </a:extLst>
          </p:cNvPr>
          <p:cNvSpPr txBox="1">
            <a:spLocks/>
          </p:cNvSpPr>
          <p:nvPr/>
        </p:nvSpPr>
        <p:spPr>
          <a:xfrm>
            <a:off x="4034371" y="65525"/>
            <a:ext cx="7878096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Trends in Transactional Online Services </a:t>
            </a:r>
            <a:endParaRPr lang="en-US" sz="28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833136-F484-44BF-8FAA-9143E1B9D34C}"/>
              </a:ext>
            </a:extLst>
          </p:cNvPr>
          <p:cNvSpPr/>
          <p:nvPr/>
        </p:nvSpPr>
        <p:spPr>
          <a:xfrm>
            <a:off x="133350" y="1162412"/>
            <a:ext cx="5324204" cy="4955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Key Messages: </a:t>
            </a:r>
          </a:p>
          <a:p>
            <a:endParaRPr lang="en-GB" sz="9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Number of countries offering at least one online service increased from 140 to 162 (16%)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84 per cent of the countries offer at least one, and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 average 14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out of 20 transactional online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Europe is the leader in the number of provided e-services (70% of countries provide all 20 online services assessed)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Expansion of online services is moving fast also in other regions: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 Americas and Asia 60% of countries offer 16 out of 20 online services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</a:rPr>
              <a:t>In Africa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and Oceania, 50 per cent of countries offer 12 to 14 online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FBF296-E782-431F-B762-FED982D3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04" y="1118280"/>
            <a:ext cx="5967502" cy="50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8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DC1B69-4E44-4B81-91D5-85274FEB34D0}"/>
              </a:ext>
            </a:extLst>
          </p:cNvPr>
          <p:cNvSpPr txBox="1">
            <a:spLocks/>
          </p:cNvSpPr>
          <p:nvPr/>
        </p:nvSpPr>
        <p:spPr>
          <a:xfrm>
            <a:off x="3505200" y="26494"/>
            <a:ext cx="8091294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Provision</a:t>
            </a:r>
            <a:r>
              <a:rPr lang="en-US" sz="2400"/>
              <a:t> </a:t>
            </a:r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of</a:t>
            </a:r>
            <a:r>
              <a:rPr lang="en-US" sz="2400"/>
              <a:t> </a:t>
            </a:r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Online</a:t>
            </a:r>
            <a:r>
              <a:rPr lang="en-US" sz="2400"/>
              <a:t> </a:t>
            </a:r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Services</a:t>
            </a:r>
            <a:r>
              <a:rPr lang="en-US" sz="2400"/>
              <a:t> </a:t>
            </a:r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to</a:t>
            </a:r>
            <a:r>
              <a:rPr lang="en-US" sz="2400"/>
              <a:t> </a:t>
            </a:r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vulnerable</a:t>
            </a:r>
            <a:r>
              <a:rPr lang="en-US" sz="2400"/>
              <a:t> </a:t>
            </a:r>
            <a: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  <a:t>groups,</a:t>
            </a:r>
            <a:br>
              <a:rPr lang="en-US" sz="2800">
                <a:solidFill>
                  <a:srgbClr val="235F91"/>
                </a:solidFill>
                <a:latin typeface="Cambria" panose="02040503050406030204" pitchFamily="18" charset="0"/>
              </a:rPr>
            </a:br>
            <a:r>
              <a:rPr lang="en-US" sz="1600">
                <a:solidFill>
                  <a:srgbClr val="235F91"/>
                </a:solidFill>
                <a:latin typeface="Cambria" panose="02040503050406030204" pitchFamily="18" charset="0"/>
              </a:rPr>
              <a:t>(</a:t>
            </a:r>
            <a:r>
              <a:rPr lang="en-US" sz="1800">
                <a:solidFill>
                  <a:srgbClr val="235F91"/>
                </a:solidFill>
                <a:latin typeface="Cambria" panose="02040503050406030204" pitchFamily="18" charset="0"/>
              </a:rPr>
              <a:t>by year and by region)</a:t>
            </a:r>
            <a:endParaRPr lang="en-US" sz="28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71F9D9-4920-433D-BECC-2C2EDB10E71D}"/>
              </a:ext>
            </a:extLst>
          </p:cNvPr>
          <p:cNvSpPr/>
          <p:nvPr/>
        </p:nvSpPr>
        <p:spPr>
          <a:xfrm>
            <a:off x="152401" y="1206725"/>
            <a:ext cx="4706981" cy="50130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Key Messages: </a:t>
            </a:r>
          </a:p>
          <a:p>
            <a:endParaRPr lang="en-GB" sz="9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5F91"/>
                </a:solidFill>
              </a:rPr>
              <a:t>80 percent of Member States offer specific services for youth, women, older persons, persons with disabilities, migrants and people living in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However,</a:t>
            </a:r>
            <a:r>
              <a:rPr lang="en-US" sz="2000" dirty="0">
                <a:solidFill>
                  <a:srgbClr val="235F91"/>
                </a:solidFill>
              </a:rPr>
              <a:t> services for people living in poverty and migrants are offered by fewer countries, which highlights a possible neglect of needs of these groups of people.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European countries continue to lead in online service provision for vulnerable people (93%), followed by Americas (84%), Asia (80%), Oceania (65%) and </a:t>
            </a:r>
            <a:r>
              <a:rPr lang="en-US" sz="2000" dirty="0">
                <a:solidFill>
                  <a:srgbClr val="C00000"/>
                </a:solidFill>
              </a:rPr>
              <a:t>Africa (55%).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C8826E-8593-4BA4-9E6B-ECB2392E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01" y="1206725"/>
            <a:ext cx="6417484" cy="50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2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BBB5CB-20A5-4219-806A-5E315783E01A}"/>
              </a:ext>
            </a:extLst>
          </p:cNvPr>
          <p:cNvSpPr txBox="1">
            <a:spLocks/>
          </p:cNvSpPr>
          <p:nvPr/>
        </p:nvSpPr>
        <p:spPr>
          <a:xfrm>
            <a:off x="2945674" y="149450"/>
            <a:ext cx="8458199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>
                <a:solidFill>
                  <a:srgbClr val="235F91"/>
                </a:solidFill>
                <a:latin typeface="Cambria" panose="02040503050406030204" pitchFamily="18" charset="0"/>
              </a:rPr>
              <a:t>E-Procurement</a:t>
            </a:r>
            <a:r>
              <a:rPr lang="en-GB" dirty="0"/>
              <a:t> </a:t>
            </a:r>
            <a:r>
              <a:rPr lang="en-GB" sz="3600" dirty="0">
                <a:solidFill>
                  <a:srgbClr val="235F91"/>
                </a:solidFill>
                <a:latin typeface="Cambria" panose="02040503050406030204" pitchFamily="18" charset="0"/>
              </a:rPr>
              <a:t>Services</a:t>
            </a:r>
            <a:r>
              <a:rPr lang="en-GB" dirty="0"/>
              <a:t> </a:t>
            </a:r>
            <a:r>
              <a:rPr lang="en-GB" sz="3600" dirty="0">
                <a:solidFill>
                  <a:srgbClr val="235F91"/>
                </a:solidFill>
                <a:latin typeface="Cambria" panose="02040503050406030204" pitchFamily="18" charset="0"/>
              </a:rPr>
              <a:t>Expanded</a:t>
            </a:r>
            <a:endParaRPr lang="en-US" sz="36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7D5E1C-26BB-4585-9FE9-7E8BCEE7F296}"/>
              </a:ext>
            </a:extLst>
          </p:cNvPr>
          <p:cNvSpPr txBox="1">
            <a:spLocks/>
          </p:cNvSpPr>
          <p:nvPr/>
        </p:nvSpPr>
        <p:spPr>
          <a:xfrm>
            <a:off x="304800" y="1285875"/>
            <a:ext cx="4267200" cy="48402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Key Messages:</a:t>
            </a:r>
          </a:p>
          <a:p>
            <a:pPr marL="0" indent="0">
              <a:buNone/>
            </a:pPr>
            <a:endParaRPr lang="en-US" sz="900" b="1" dirty="0">
              <a:solidFill>
                <a:srgbClr val="235F91"/>
              </a:solidFill>
              <a:latin typeface="Cambria" panose="02040503050406030204" pitchFamily="18" charset="0"/>
            </a:endParaRPr>
          </a:p>
          <a:p>
            <a:pPr marL="285750" indent="-285750"/>
            <a:r>
              <a:rPr lang="en-US" sz="2200" b="1" dirty="0">
                <a:solidFill>
                  <a:srgbClr val="235F91"/>
                </a:solidFill>
                <a:latin typeface="Cambria" panose="02040503050406030204" pitchFamily="18" charset="0"/>
              </a:rPr>
              <a:t>161 countries </a:t>
            </a:r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</a:rPr>
              <a:t>announce gov. procurement</a:t>
            </a:r>
          </a:p>
          <a:p>
            <a:pPr marL="285750" indent="-285750"/>
            <a:r>
              <a:rPr lang="en-US" sz="2200" b="1" dirty="0">
                <a:solidFill>
                  <a:srgbClr val="235F91"/>
                </a:solidFill>
                <a:latin typeface="Cambria" panose="02040503050406030204" pitchFamily="18" charset="0"/>
              </a:rPr>
              <a:t>138 provide </a:t>
            </a:r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</a:rPr>
              <a:t>results of biddings</a:t>
            </a:r>
          </a:p>
          <a:p>
            <a:pPr marL="285750" indent="-285750"/>
            <a:r>
              <a:rPr lang="en-US" sz="2200" b="1" dirty="0">
                <a:solidFill>
                  <a:srgbClr val="235F91"/>
                </a:solidFill>
                <a:latin typeface="Cambria" panose="02040503050406030204" pitchFamily="18" charset="0"/>
              </a:rPr>
              <a:t>125 countries </a:t>
            </a:r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</a:rPr>
              <a:t>have e-procurement portals</a:t>
            </a:r>
          </a:p>
          <a:p>
            <a:pPr marL="285750" indent="-285750"/>
            <a:r>
              <a:rPr lang="en-US" sz="2200" b="1" dirty="0">
                <a:solidFill>
                  <a:srgbClr val="235F91"/>
                </a:solidFill>
                <a:latin typeface="Cambria" panose="02040503050406030204" pitchFamily="18" charset="0"/>
              </a:rPr>
              <a:t>67 countries </a:t>
            </a:r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</a:rPr>
              <a:t>provide digital invoices</a:t>
            </a:r>
          </a:p>
          <a:p>
            <a:pPr marL="285750" indent="-285750"/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</a:rPr>
              <a:t>Between 62% and 93% of MS in all region have e-procurement portals. </a:t>
            </a:r>
          </a:p>
          <a:p>
            <a:pPr marL="285750" indent="-285750"/>
            <a:endParaRPr lang="en-US" sz="22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60EEA8-12D7-44DE-95E2-2B80441A5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25" y="1285874"/>
            <a:ext cx="6915855" cy="44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7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8C816D-A23D-4AEE-84D8-36E3DB39DC6B}"/>
              </a:ext>
            </a:extLst>
          </p:cNvPr>
          <p:cNvSpPr txBox="1">
            <a:spLocks/>
          </p:cNvSpPr>
          <p:nvPr/>
        </p:nvSpPr>
        <p:spPr>
          <a:xfrm>
            <a:off x="2628900" y="146917"/>
            <a:ext cx="8730579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dirty="0">
                <a:solidFill>
                  <a:srgbClr val="235F91"/>
                </a:solidFill>
                <a:latin typeface="Cambria" panose="02040503050406030204" pitchFamily="18" charset="0"/>
              </a:rPr>
              <a:t>Online</a:t>
            </a:r>
            <a:r>
              <a:rPr lang="en-GB" sz="3200" dirty="0"/>
              <a:t> </a:t>
            </a:r>
            <a:r>
              <a:rPr lang="en-GB" sz="2800" dirty="0">
                <a:solidFill>
                  <a:srgbClr val="235F91"/>
                </a:solidFill>
                <a:latin typeface="Cambria" panose="02040503050406030204" pitchFamily="18" charset="0"/>
              </a:rPr>
              <a:t>Recruitment in</a:t>
            </a:r>
            <a:r>
              <a:rPr lang="en-GB" sz="3200" dirty="0"/>
              <a:t> </a:t>
            </a:r>
            <a:r>
              <a:rPr lang="en-GB" sz="2800" dirty="0">
                <a:solidFill>
                  <a:srgbClr val="235F91"/>
                </a:solidFill>
                <a:latin typeface="Cambria" panose="02040503050406030204" pitchFamily="18" charset="0"/>
              </a:rPr>
              <a:t>Public</a:t>
            </a:r>
            <a:r>
              <a:rPr lang="en-GB" sz="3200" dirty="0"/>
              <a:t> </a:t>
            </a:r>
            <a:r>
              <a:rPr lang="en-GB" sz="2800" dirty="0">
                <a:solidFill>
                  <a:srgbClr val="235F91"/>
                </a:solidFill>
                <a:latin typeface="Cambria" panose="02040503050406030204" pitchFamily="18" charset="0"/>
              </a:rPr>
              <a:t>Sector has</a:t>
            </a:r>
            <a:r>
              <a:rPr lang="en-GB" sz="3200" dirty="0"/>
              <a:t> </a:t>
            </a:r>
            <a:r>
              <a:rPr lang="en-GB" sz="2800" dirty="0">
                <a:solidFill>
                  <a:srgbClr val="235F91"/>
                </a:solidFill>
                <a:latin typeface="Cambria" panose="02040503050406030204" pitchFamily="18" charset="0"/>
              </a:rPr>
              <a:t>increased</a:t>
            </a:r>
            <a:endParaRPr lang="en-US" sz="28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41A382-8C70-4B7A-92E1-29F7985DCBEA}"/>
              </a:ext>
            </a:extLst>
          </p:cNvPr>
          <p:cNvSpPr txBox="1">
            <a:spLocks/>
          </p:cNvSpPr>
          <p:nvPr/>
        </p:nvSpPr>
        <p:spPr>
          <a:xfrm>
            <a:off x="304800" y="1370090"/>
            <a:ext cx="4345577" cy="4570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dirty="0"/>
              <a:t>Key Messages:</a:t>
            </a:r>
          </a:p>
          <a:p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30% more countries publish government vacancies online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93 % of counties in Europe.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36 % of countries in Africa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CD1B26-F6E6-4768-9708-F740D0BC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9" y="1365022"/>
            <a:ext cx="6776804" cy="45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068" y="917307"/>
            <a:ext cx="11448437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A9EB8C4-75DE-4283-B0AD-E5B23E312359}"/>
              </a:ext>
            </a:extLst>
          </p:cNvPr>
          <p:cNvSpPr txBox="1">
            <a:spLocks/>
          </p:cNvSpPr>
          <p:nvPr/>
        </p:nvSpPr>
        <p:spPr>
          <a:xfrm>
            <a:off x="2825931" y="139416"/>
            <a:ext cx="8534400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>
                <a:solidFill>
                  <a:srgbClr val="235F91"/>
                </a:solidFill>
                <a:latin typeface="Cambria" panose="02040503050406030204" pitchFamily="18" charset="0"/>
              </a:rPr>
              <a:t>More Public Information is Shared online</a:t>
            </a:r>
            <a:endParaRPr lang="en-US" sz="36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FFC36A-6C45-43A3-9BA9-9DB36D324974}"/>
              </a:ext>
            </a:extLst>
          </p:cNvPr>
          <p:cNvSpPr txBox="1">
            <a:spLocks/>
          </p:cNvSpPr>
          <p:nvPr/>
        </p:nvSpPr>
        <p:spPr>
          <a:xfrm>
            <a:off x="181068" y="1370090"/>
            <a:ext cx="4328311" cy="4570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dirty="0"/>
              <a:t>Key Messages:</a:t>
            </a:r>
          </a:p>
          <a:p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80-90% of UN Member States share information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50% increase </a:t>
            </a:r>
            <a:r>
              <a:rPr lang="en-US" sz="2200" b="0" dirty="0"/>
              <a:t>in the number of OGD portals providing sector specific information in machine readable formats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positive shift from non machine-readable formats (such as PDF) to machine-readable formats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1CA149-C03A-4822-8EC8-5E0BA062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85093"/>
            <a:ext cx="6469774" cy="43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03E809-6BC8-4B38-81D2-16D436009212}"/>
              </a:ext>
            </a:extLst>
          </p:cNvPr>
          <p:cNvSpPr txBox="1">
            <a:spLocks/>
          </p:cNvSpPr>
          <p:nvPr/>
        </p:nvSpPr>
        <p:spPr>
          <a:xfrm>
            <a:off x="3008860" y="228599"/>
            <a:ext cx="8620645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235F91"/>
                </a:solidFill>
                <a:latin typeface="Cambria" panose="02040503050406030204" pitchFamily="18" charset="0"/>
              </a:rPr>
              <a:t>Affordability of Mobile Broadband remains an issue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D1F5AFA0-EC9C-4E60-92A7-A5B40A44E02E}"/>
              </a:ext>
            </a:extLst>
          </p:cNvPr>
          <p:cNvSpPr txBox="1">
            <a:spLocks/>
          </p:cNvSpPr>
          <p:nvPr/>
        </p:nvSpPr>
        <p:spPr>
          <a:xfrm>
            <a:off x="108855" y="1181370"/>
            <a:ext cx="4191000" cy="50387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Key Messages:</a:t>
            </a:r>
          </a:p>
          <a:p>
            <a:endParaRPr lang="en-US" sz="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Mobile broadband subscription (as a percentage of Gross National Income (GNI) per capita) remains </a:t>
            </a:r>
            <a:r>
              <a:rPr lang="en-US" sz="2000" dirty="0">
                <a:solidFill>
                  <a:srgbClr val="C00000"/>
                </a:solidFill>
              </a:rPr>
              <a:t>significantly higher in Africa (11.8) </a:t>
            </a:r>
            <a:r>
              <a:rPr lang="en-US" sz="2000" b="0" dirty="0"/>
              <a:t>and Oceania (5.1)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BF8337-E775-426F-8A37-7D856074B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0" y="1273297"/>
            <a:ext cx="7142461" cy="36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4C74F44B-6D06-4238-9924-8AE7A01C6826}"/>
              </a:ext>
            </a:extLst>
          </p:cNvPr>
          <p:cNvSpPr txBox="1">
            <a:spLocks/>
          </p:cNvSpPr>
          <p:nvPr/>
        </p:nvSpPr>
        <p:spPr bwMode="auto">
          <a:xfrm>
            <a:off x="9906000" y="6482896"/>
            <a:ext cx="2133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rgbClr val="5F5F5F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F047-CE8F-4163-AE4B-DE3AFA58E744}" type="slidenum">
              <a:rPr lang="en-US" sz="1800">
                <a:solidFill>
                  <a:schemeClr val="bg1"/>
                </a:solidFill>
                <a:latin typeface="Century Gothic"/>
              </a:rPr>
              <a:pPr/>
              <a:t>18</a:t>
            </a:fld>
            <a:endParaRPr lang="en-US" sz="180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Shape 88">
            <a:extLst>
              <a:ext uri="{FF2B5EF4-FFF2-40B4-BE49-F238E27FC236}">
                <a16:creationId xmlns:a16="http://schemas.microsoft.com/office/drawing/2014/main" xmlns="" id="{5E032E47-4A6E-4A7A-A00C-DCAB9C7E00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17307"/>
            <a:ext cx="11506199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1BC0D3-DF4D-421F-A60A-68A6E54FA684}"/>
              </a:ext>
            </a:extLst>
          </p:cNvPr>
          <p:cNvSpPr/>
          <p:nvPr/>
        </p:nvSpPr>
        <p:spPr>
          <a:xfrm>
            <a:off x="266699" y="1206726"/>
            <a:ext cx="4914901" cy="5425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</a:p>
          <a:p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 average, 66 % of the UN Member States provide online services, however countries offering the 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ull spectrum of services are in the Very-High and High-OSI level groups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(93 % and 81 per % respectively)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7 of the 8 countries with the lowest EGDI scores are least developed and/or landlocked countries in Africa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While Africa has made significant progress in e-government development, with only 7 of the region’s 54 countries remaining in the low EGDI group, there is still the persistence of digital divides within and between countries and regions.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Differences in e-government development exist even in highly developed regions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959E89C5-D976-4DC5-9F51-6D0447D49C6D}"/>
              </a:ext>
            </a:extLst>
          </p:cNvPr>
          <p:cNvSpPr txBox="1">
            <a:spLocks/>
          </p:cNvSpPr>
          <p:nvPr/>
        </p:nvSpPr>
        <p:spPr>
          <a:xfrm>
            <a:off x="304800" y="181037"/>
            <a:ext cx="10633494" cy="73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23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Divide</a:t>
            </a:r>
            <a:endParaRPr lang="en-US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xmlns="" id="{5E028058-594D-42AC-9107-A65E89C5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9428" y="336164"/>
            <a:ext cx="2370788" cy="429751"/>
          </a:xfrm>
          <a:prstGeom prst="rect">
            <a:avLst/>
          </a:prstGeom>
        </p:spPr>
      </p:pic>
      <p:pic>
        <p:nvPicPr>
          <p:cNvPr id="10" name="Immagine 12" descr="Immagine che contiene stanza, cibo&#10;&#10;Descrizione generata automaticamente">
            <a:extLst>
              <a:ext uri="{FF2B5EF4-FFF2-40B4-BE49-F238E27FC236}">
                <a16:creationId xmlns:a16="http://schemas.microsoft.com/office/drawing/2014/main" xmlns="" id="{C6A44451-A567-406D-BC47-0D5238E47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301" y="281277"/>
            <a:ext cx="1234193" cy="5430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777" y="1263710"/>
            <a:ext cx="6496752" cy="51496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703064" y="4214185"/>
            <a:ext cx="3367062" cy="6067"/>
          </a:xfrm>
          <a:prstGeom prst="line">
            <a:avLst/>
          </a:prstGeom>
          <a:ln w="60325" cmpd="sng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34894" y="2489537"/>
            <a:ext cx="11497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Europe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41059" y="3449815"/>
            <a:ext cx="12019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Oceania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37562" y="4254922"/>
            <a:ext cx="11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Africa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83659" y="2901648"/>
            <a:ext cx="12915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World Average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30237" y="3073821"/>
            <a:ext cx="11497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Americas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0280" y="3051499"/>
            <a:ext cx="845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Asia</a:t>
            </a:r>
          </a:p>
        </p:txBody>
      </p:sp>
      <p:sp>
        <p:nvSpPr>
          <p:cNvPr id="28" name="Up-Down Arrow 27"/>
          <p:cNvSpPr/>
          <p:nvPr/>
        </p:nvSpPr>
        <p:spPr>
          <a:xfrm>
            <a:off x="7605737" y="3465872"/>
            <a:ext cx="194653" cy="7521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8404991" y="3411623"/>
            <a:ext cx="194653" cy="79201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>
            <a:off x="9250675" y="3396738"/>
            <a:ext cx="194653" cy="79201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10098455" y="2803612"/>
            <a:ext cx="194653" cy="13851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10956496" y="3781641"/>
            <a:ext cx="194653" cy="41721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705844">
            <a:off x="7281732" y="2455308"/>
            <a:ext cx="4327190" cy="2652666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solidFill>
              <a:schemeClr val="accent1">
                <a:shade val="5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7030E-1A97-4F5E-AD8F-CC11EB64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06"/>
            <a:ext cx="10515600" cy="4873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pandemic increased our dependence on digital technologies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dramatic growth in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demand for accelerating digital transformation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the public sector, including in digital government.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countries shifted their agenda and the priorities of where to focus on digital transformation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3C2B88-C2CF-402B-B765-AD48F6E728EF}"/>
              </a:ext>
            </a:extLst>
          </p:cNvPr>
          <p:cNvSpPr/>
          <p:nvPr/>
        </p:nvSpPr>
        <p:spPr>
          <a:xfrm>
            <a:off x="3356487" y="217728"/>
            <a:ext cx="8202814" cy="7202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235F91"/>
                </a:solidFill>
                <a:latin typeface="Palatino Linotype" panose="02040502050505030304"/>
                <a:ea typeface="+mj-ea"/>
                <a:cs typeface="+mj-cs"/>
              </a:rPr>
              <a:t>E-Government during COVID-19</a:t>
            </a:r>
            <a:endParaRPr lang="en-US" sz="3200" b="1" dirty="0">
              <a:solidFill>
                <a:srgbClr val="235F91"/>
              </a:solidFill>
              <a:latin typeface="Palatino Linotype" panose="020405020505050303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373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8423A-5958-41EA-BECC-2A9BC08C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848" y="157225"/>
            <a:ext cx="8367408" cy="92062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235F91"/>
                </a:solidFill>
                <a:latin typeface="Palatino Linotype" panose="02040502050505030304"/>
              </a:rPr>
              <a:t>SDGs and Public Service Delivery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6B11CC-C149-40B0-BDFA-3041FEF62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7" y="2394065"/>
            <a:ext cx="5176975" cy="335571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737C467-BA02-4D61-9E56-27BECB11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23" y="2519466"/>
            <a:ext cx="6138440" cy="31178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Out of 17 SDGs 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13 Goals</a:t>
            </a:r>
            <a:r>
              <a:rPr lang="en-US" dirty="0"/>
              <a:t> have content related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public service delivery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Among 169 SDG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targets 59 (35%) </a:t>
            </a:r>
            <a:r>
              <a:rPr lang="en-US" dirty="0"/>
              <a:t>relate to public service delivery.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Among 230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indicators 66 (29%) </a:t>
            </a:r>
            <a:r>
              <a:rPr lang="en-US" dirty="0"/>
              <a:t>require some specific public service to be delivered by public </a:t>
            </a:r>
            <a:r>
              <a:rPr lang="en-US" dirty="0" err="1"/>
              <a:t>insitutions</a:t>
            </a:r>
            <a:endParaRPr lang="en-US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xmlns="" id="{FD16929C-DA06-43B3-BF46-F30548472974}"/>
              </a:ext>
            </a:extLst>
          </p:cNvPr>
          <p:cNvSpPr txBox="1">
            <a:spLocks/>
          </p:cNvSpPr>
          <p:nvPr/>
        </p:nvSpPr>
        <p:spPr>
          <a:xfrm>
            <a:off x="296782" y="1499342"/>
            <a:ext cx="11332723" cy="677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Innovation and public service delivery  as key pillars for development</a:t>
            </a:r>
          </a:p>
        </p:txBody>
      </p:sp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83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4C74F44B-6D06-4238-9924-8AE7A01C6826}"/>
              </a:ext>
            </a:extLst>
          </p:cNvPr>
          <p:cNvSpPr txBox="1">
            <a:spLocks/>
          </p:cNvSpPr>
          <p:nvPr/>
        </p:nvSpPr>
        <p:spPr bwMode="auto">
          <a:xfrm>
            <a:off x="9906000" y="6482896"/>
            <a:ext cx="2133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rgbClr val="5F5F5F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F047-CE8F-4163-AE4B-DE3AFA58E744}" type="slidenum">
              <a:rPr lang="en-US" sz="1800">
                <a:solidFill>
                  <a:schemeClr val="bg1"/>
                </a:solidFill>
                <a:latin typeface="Century Gothic"/>
              </a:rPr>
              <a:pPr/>
              <a:t>20</a:t>
            </a:fld>
            <a:endParaRPr lang="en-US" sz="18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B9DF576C-ECCC-47CB-AFFA-44B49127F0B4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10972800" cy="5416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Shape 88">
            <a:extLst>
              <a:ext uri="{FF2B5EF4-FFF2-40B4-BE49-F238E27FC236}">
                <a16:creationId xmlns:a16="http://schemas.microsoft.com/office/drawing/2014/main" xmlns="" id="{5E032E47-4A6E-4A7A-A00C-DCAB9C7E00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9" y="964603"/>
            <a:ext cx="11645463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959E89C5-D976-4DC5-9F51-6D0447D49C6D}"/>
              </a:ext>
            </a:extLst>
          </p:cNvPr>
          <p:cNvSpPr txBox="1">
            <a:spLocks/>
          </p:cNvSpPr>
          <p:nvPr/>
        </p:nvSpPr>
        <p:spPr>
          <a:xfrm>
            <a:off x="304799" y="181037"/>
            <a:ext cx="11645463" cy="73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rgbClr val="23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E-Government during the COVID-19 </a:t>
            </a:r>
            <a:r>
              <a:rPr lang="en-US" sz="2400" b="1" dirty="0">
                <a:solidFill>
                  <a:srgbClr val="23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23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en-US" sz="2000" b="1" dirty="0">
                <a:solidFill>
                  <a:srgbClr val="23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b="1" dirty="0">
              <a:solidFill>
                <a:srgbClr val="235F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xmlns="" id="{5E028058-594D-42AC-9107-A65E89C5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9428" y="336164"/>
            <a:ext cx="2370788" cy="429751"/>
          </a:xfrm>
          <a:prstGeom prst="rect">
            <a:avLst/>
          </a:prstGeom>
        </p:spPr>
      </p:pic>
      <p:pic>
        <p:nvPicPr>
          <p:cNvPr id="9" name="Immagine 12" descr="Immagine che contiene stanza, cibo&#10;&#10;Descrizione generata automaticamente">
            <a:extLst>
              <a:ext uri="{FF2B5EF4-FFF2-40B4-BE49-F238E27FC236}">
                <a16:creationId xmlns:a16="http://schemas.microsoft.com/office/drawing/2014/main" xmlns="" id="{C6A44451-A567-406D-BC47-0D5238E47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301" y="281277"/>
            <a:ext cx="1234193" cy="543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1BC0D3-DF4D-421F-A60A-68A6E54FA684}"/>
              </a:ext>
            </a:extLst>
          </p:cNvPr>
          <p:cNvSpPr/>
          <p:nvPr/>
        </p:nvSpPr>
        <p:spPr>
          <a:xfrm>
            <a:off x="241739" y="1206725"/>
            <a:ext cx="4939862" cy="5514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During the crisis, countries focused on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providing basic information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related to general health precautions and emergency numbers accompanied by public announcements on national portals (low level).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As the crisis intensified, MS began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extending their reach and started using more social media channels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to report on COVID-19 statistics and provided some limited national policy updates (medium level).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At a later stage in the crisis, more MS started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providing regular updates on policy developments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 and information Some Governments started using dedicated COVID-19 portals to centralize the information (high level). </a:t>
            </a:r>
          </a:p>
          <a:p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FAEFCC-B865-49B8-9A05-96529A280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865" y="1206726"/>
            <a:ext cx="6981198" cy="55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xmlns="" id="{50F81E14-C5F8-47FA-8188-A61D518EE7C4}"/>
              </a:ext>
            </a:extLst>
          </p:cNvPr>
          <p:cNvSpPr txBox="1">
            <a:spLocks/>
          </p:cNvSpPr>
          <p:nvPr/>
        </p:nvSpPr>
        <p:spPr>
          <a:xfrm>
            <a:off x="3581400" y="176355"/>
            <a:ext cx="7639594" cy="66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235F9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Key Takeaways  1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AEB40C94-D412-4606-81E2-695933EE7388}"/>
              </a:ext>
            </a:extLst>
          </p:cNvPr>
          <p:cNvSpPr txBox="1">
            <a:spLocks/>
          </p:cNvSpPr>
          <p:nvPr/>
        </p:nvSpPr>
        <p:spPr>
          <a:xfrm>
            <a:off x="91440" y="1066800"/>
            <a:ext cx="11364686" cy="5098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E-government levels continue to improved globally, including in Africa region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Income levels support, but do not determine progress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Online services provision expanded in all sectors, including for vulnerable groups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E-Procurement Services Expanded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Online Requirement in Public Sector is increasing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Affordability of Mobile Broadband remains an issue, particularly in </a:t>
            </a:r>
            <a:r>
              <a:rPr lang="en-US" sz="2600" b="0" dirty="0">
                <a:solidFill>
                  <a:srgbClr val="C00000"/>
                </a:solidFill>
                <a:latin typeface="Cambria" panose="02040503050406030204" pitchFamily="18" charset="0"/>
              </a:rPr>
              <a:t>Africa region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235F91"/>
                </a:solidFill>
                <a:latin typeface="Cambria" panose="02040503050406030204" pitchFamily="18" charset="0"/>
              </a:rPr>
              <a:t>Digital Divides remain</a:t>
            </a:r>
            <a:endParaRPr lang="en-GB" sz="2600" b="0" dirty="0">
              <a:solidFill>
                <a:srgbClr val="235F91"/>
              </a:solidFill>
              <a:latin typeface="Cambria" panose="02040503050406030204" pitchFamily="18" charset="0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57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EF2147-CF24-4A0A-AE74-415C71295191}"/>
              </a:ext>
            </a:extLst>
          </p:cNvPr>
          <p:cNvSpPr txBox="1">
            <a:spLocks/>
          </p:cNvSpPr>
          <p:nvPr/>
        </p:nvSpPr>
        <p:spPr>
          <a:xfrm>
            <a:off x="3187337" y="34031"/>
            <a:ext cx="7302137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235F91"/>
                </a:solidFill>
              </a:rPr>
              <a:t>Digital Divides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F2FEDF86-ED93-45F2-A586-5CF04F0CEF58}"/>
              </a:ext>
            </a:extLst>
          </p:cNvPr>
          <p:cNvSpPr txBox="1">
            <a:spLocks/>
          </p:cNvSpPr>
          <p:nvPr/>
        </p:nvSpPr>
        <p:spPr>
          <a:xfrm>
            <a:off x="169817" y="1401294"/>
            <a:ext cx="11412583" cy="508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Africa</a:t>
            </a:r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200" b="0" dirty="0">
                <a:solidFill>
                  <a:srgbClr val="235F91"/>
                </a:solidFill>
                <a:latin typeface="Cambria" panose="02040503050406030204" pitchFamily="18" charset="0"/>
                <a:ea typeface="+mn-ea"/>
                <a:cs typeface="+mn-cs"/>
              </a:rPr>
              <a:t>has made</a:t>
            </a:r>
            <a:r>
              <a:rPr lang="en-US" sz="2200" dirty="0">
                <a:solidFill>
                  <a:srgbClr val="235F91"/>
                </a:solidFill>
                <a:latin typeface="Cambria" panose="02040503050406030204" pitchFamily="18" charset="0"/>
                <a:ea typeface="+mn-ea"/>
                <a:cs typeface="+mn-cs"/>
              </a:rPr>
              <a:t> significant progress in e-government development, with only 7 of the region’s 54 countries remaining in the low EGDI group and these are least developed and/or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landlocked countries in Africa</a:t>
            </a:r>
          </a:p>
          <a:p>
            <a:pPr algn="l"/>
            <a:endParaRPr lang="en-US" sz="2200" dirty="0">
              <a:solidFill>
                <a:srgbClr val="235F9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5F91"/>
                </a:solidFill>
                <a:latin typeface="Cambria" panose="02040503050406030204" pitchFamily="18" charset="0"/>
                <a:ea typeface="+mn-ea"/>
                <a:cs typeface="+mn-cs"/>
              </a:rPr>
              <a:t>On average 66 per cent of the UN Member States provide online services, </a:t>
            </a:r>
            <a:r>
              <a:rPr lang="en-GB" sz="2200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HOWEVER</a:t>
            </a:r>
          </a:p>
          <a:p>
            <a:pPr marL="1081088" indent="-452438" algn="l">
              <a:buFont typeface="Wingdings" panose="05000000000000000000" pitchFamily="2" charset="2"/>
              <a:buChar char="ü"/>
            </a:pP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</a:rPr>
              <a:t>most countries offering the full spectrum of 20 services are </a:t>
            </a: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  <a:ea typeface="+mn-ea"/>
                <a:cs typeface="+mn-cs"/>
              </a:rPr>
              <a:t>in the Very-High and High-OSI level groups</a:t>
            </a:r>
            <a:r>
              <a:rPr lang="en-GB" sz="2200" b="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(93 per cent and 81 per cent respectively)</a:t>
            </a:r>
          </a:p>
          <a:p>
            <a:pPr marL="1081088" indent="-452438" algn="l">
              <a:buFont typeface="Wingdings" panose="05000000000000000000" pitchFamily="2" charset="2"/>
              <a:buChar char="ü"/>
            </a:pP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</a:rPr>
              <a:t>The majority of </a:t>
            </a:r>
            <a:r>
              <a:rPr lang="en-GB" sz="2200" i="1" dirty="0">
                <a:solidFill>
                  <a:srgbClr val="235F91"/>
                </a:solidFill>
                <a:latin typeface="Cambria" panose="02040503050406030204" pitchFamily="18" charset="0"/>
              </a:rPr>
              <a:t>Low-OSI countries </a:t>
            </a: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</a:rPr>
              <a:t>still </a:t>
            </a:r>
            <a:r>
              <a:rPr lang="en-GB" sz="2200" i="1" dirty="0">
                <a:solidFill>
                  <a:srgbClr val="235F91"/>
                </a:solidFill>
                <a:latin typeface="Cambria" panose="02040503050406030204" pitchFamily="18" charset="0"/>
              </a:rPr>
              <a:t>offer</a:t>
            </a: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</a:rPr>
              <a:t> </a:t>
            </a:r>
            <a:r>
              <a:rPr lang="en-GB" sz="2200" i="1" dirty="0">
                <a:solidFill>
                  <a:srgbClr val="235F91"/>
                </a:solidFill>
                <a:latin typeface="Cambria" panose="02040503050406030204" pitchFamily="18" charset="0"/>
              </a:rPr>
              <a:t>1 or 2 online services </a:t>
            </a: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</a:rPr>
              <a:t>and only 6 provide between 5 to 9 types of services. </a:t>
            </a:r>
          </a:p>
          <a:p>
            <a:pPr algn="l"/>
            <a:endParaRPr lang="en-US" sz="2200" b="0" i="1" dirty="0">
              <a:solidFill>
                <a:srgbClr val="235F91"/>
              </a:solidFill>
              <a:latin typeface="Cambria" panose="020405030504060302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35F91"/>
                </a:solidFill>
                <a:latin typeface="Cambria" panose="02040503050406030204" pitchFamily="18" charset="0"/>
                <a:ea typeface="+mn-ea"/>
                <a:cs typeface="+mn-cs"/>
              </a:rPr>
              <a:t>Differences in e-government development exist even in highly developed regions</a:t>
            </a:r>
          </a:p>
          <a:p>
            <a:pPr marL="1139825" lvl="0" indent="-511175" algn="l">
              <a:buFont typeface="Wingdings" panose="05000000000000000000" pitchFamily="2" charset="2"/>
              <a:buChar char="ü"/>
            </a:pPr>
            <a:r>
              <a:rPr lang="en-GB" sz="2200" b="0" i="1" dirty="0">
                <a:solidFill>
                  <a:srgbClr val="235F91"/>
                </a:solidFill>
                <a:latin typeface="Cambria" panose="02040503050406030204" pitchFamily="18" charset="0"/>
              </a:rPr>
              <a:t>three small European countries (Andorra, Monaco and San Marino) have highly developed infrastructure and human capital, yet online service provision is at middle-OSI levels (OSI scores ranging from 0.2824 to 0.4824)</a:t>
            </a:r>
            <a:endParaRPr lang="en-US" sz="2200" b="0" i="1" dirty="0">
              <a:solidFill>
                <a:srgbClr val="235F91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643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81093"/>
            <a:ext cx="10515600" cy="120855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0B19C73-623C-4A35-92C8-589CF9D12258}"/>
              </a:ext>
            </a:extLst>
          </p:cNvPr>
          <p:cNvSpPr>
            <a:spLocks noGrp="1"/>
          </p:cNvSpPr>
          <p:nvPr/>
        </p:nvSpPr>
        <p:spPr>
          <a:xfrm>
            <a:off x="746342" y="1248937"/>
            <a:ext cx="2655412" cy="4783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Спасибо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Thank You</a:t>
            </a:r>
          </a:p>
          <a:p>
            <a:pPr marL="0" indent="0" algn="ctr">
              <a:buNone/>
            </a:pPr>
            <a:r>
              <a:rPr lang="ar-AE" sz="3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شكرا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zh-CN" sz="36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谢谢</a:t>
            </a:r>
            <a:endParaRPr lang="en-US" altLang="zh-CN" sz="36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Merci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Gracias</a:t>
            </a:r>
          </a:p>
          <a:p>
            <a:endParaRPr lang="en-GB" sz="3600" dirty="0">
              <a:latin typeface="Candara" panose="020E0502030303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9BE5B44B-CD76-44B0-834D-E2219C47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0" y="1352925"/>
            <a:ext cx="7877269" cy="45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1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14B4D-D4B3-418A-AAC8-2F59A4D2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3"/>
          <a:stretch/>
        </p:blipFill>
        <p:spPr>
          <a:xfrm>
            <a:off x="5428211" y="1617804"/>
            <a:ext cx="6181919" cy="4590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C89131-E0FC-41FF-8294-181D9B011B65}"/>
              </a:ext>
            </a:extLst>
          </p:cNvPr>
          <p:cNvSpPr/>
          <p:nvPr/>
        </p:nvSpPr>
        <p:spPr>
          <a:xfrm>
            <a:off x="9423472" y="6467974"/>
            <a:ext cx="228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https://dashboards.sdgindex.org/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1E8DF1-051E-40EE-A3B2-04D2A8469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450" y="5411584"/>
            <a:ext cx="1217284" cy="598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AD175-DEEE-422B-9DDE-B4E69802B9D7}"/>
              </a:ext>
            </a:extLst>
          </p:cNvPr>
          <p:cNvSpPr txBox="1"/>
          <p:nvPr/>
        </p:nvSpPr>
        <p:spPr>
          <a:xfrm>
            <a:off x="10274530" y="5967386"/>
            <a:ext cx="1496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2020 data</a:t>
            </a:r>
          </a:p>
        </p:txBody>
      </p:sp>
      <p:sp>
        <p:nvSpPr>
          <p:cNvPr id="9" name="Google Shape;236;p50">
            <a:extLst>
              <a:ext uri="{FF2B5EF4-FFF2-40B4-BE49-F238E27FC236}">
                <a16:creationId xmlns:a16="http://schemas.microsoft.com/office/drawing/2014/main" xmlns="" id="{2845616F-D1AB-4A29-A00B-B26834F2096D}"/>
              </a:ext>
            </a:extLst>
          </p:cNvPr>
          <p:cNvSpPr txBox="1"/>
          <p:nvPr/>
        </p:nvSpPr>
        <p:spPr>
          <a:xfrm>
            <a:off x="87742" y="1617805"/>
            <a:ext cx="5190494" cy="461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14400" indent="-855663">
              <a:buClr>
                <a:srgbClr val="00CCFF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16.6	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</a:t>
            </a:r>
            <a:r>
              <a:rPr lang="en-US" sz="2000" b="1" dirty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effective, accountable and transparent institutions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 at all levels </a:t>
            </a:r>
          </a:p>
          <a:p>
            <a:pPr marL="914400" indent="-855663">
              <a:buClr>
                <a:srgbClr val="00CCFF"/>
              </a:buClr>
            </a:pPr>
            <a:endParaRPr sz="2000" b="1" dirty="0">
              <a:solidFill>
                <a:srgbClr val="0066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indent="-855663">
              <a:buClr>
                <a:srgbClr val="00CCFF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16.7	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Ensure </a:t>
            </a:r>
            <a:r>
              <a:rPr lang="en-US" sz="2000" b="1" dirty="0">
                <a:solidFill>
                  <a:srgbClr val="980000"/>
                </a:solidFill>
                <a:latin typeface="Arial Narrow"/>
                <a:ea typeface="Arial Narrow"/>
                <a:cs typeface="Arial Narrow"/>
                <a:sym typeface="Arial Narrow"/>
              </a:rPr>
              <a:t>res</a:t>
            </a:r>
            <a:r>
              <a:rPr lang="en-US" sz="2000" b="1" dirty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ponsive, inclusive, participatory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 and representative decision-making at all levels </a:t>
            </a:r>
          </a:p>
          <a:p>
            <a:pPr marL="914400" indent="-855663">
              <a:buClr>
                <a:srgbClr val="00CCFF"/>
              </a:buClr>
            </a:pPr>
            <a:endParaRPr sz="2000" dirty="0"/>
          </a:p>
          <a:p>
            <a:pPr marL="914400" indent="-855663">
              <a:buClr>
                <a:srgbClr val="00CCFF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16.8	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Broaden and </a:t>
            </a:r>
            <a:r>
              <a:rPr lang="en-US" sz="2000" b="1" dirty="0">
                <a:solidFill>
                  <a:srgbClr val="98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strengthen the participation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 of developing countries in the institutions of global governance </a:t>
            </a:r>
          </a:p>
          <a:p>
            <a:pPr marL="914400" indent="-855663">
              <a:buClr>
                <a:srgbClr val="00CCFF"/>
              </a:buClr>
            </a:pPr>
            <a:endParaRPr sz="2000" dirty="0"/>
          </a:p>
          <a:p>
            <a:pPr marL="914400" indent="-855663">
              <a:buClr>
                <a:srgbClr val="00CCFF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16.10</a:t>
            </a:r>
            <a:r>
              <a:rPr lang="en-US" sz="2000" b="1" dirty="0">
                <a:solidFill>
                  <a:srgbClr val="00CCFF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Ensure </a:t>
            </a:r>
            <a:r>
              <a:rPr lang="en-US" sz="2000" b="1" dirty="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public access to information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 and </a:t>
            </a:r>
            <a:r>
              <a:rPr lang="en-US" sz="2000" b="1" dirty="0">
                <a:solidFill>
                  <a:srgbClr val="CC0000"/>
                </a:solidFill>
                <a:latin typeface="Arial Narrow"/>
                <a:sym typeface="Arial Narrow"/>
              </a:rPr>
              <a:t>protect fundamental freedoms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, in accordance with national legislation and international agreements </a:t>
            </a:r>
            <a:endParaRPr sz="20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44121C6F-3D60-4CD9-BCF1-10F995A4415F}"/>
              </a:ext>
            </a:extLst>
          </p:cNvPr>
          <p:cNvSpPr txBox="1">
            <a:spLocks/>
          </p:cNvSpPr>
          <p:nvPr/>
        </p:nvSpPr>
        <p:spPr>
          <a:xfrm>
            <a:off x="2934393" y="326624"/>
            <a:ext cx="7439057" cy="6887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rgbClr val="235F91"/>
                </a:solidFill>
                <a:effectLst/>
                <a:latin typeface="Palatino Linotype" panose="02040502050505030304"/>
              </a:rPr>
              <a:t>2030 Agenda for Sustainable Development</a:t>
            </a:r>
          </a:p>
        </p:txBody>
      </p:sp>
      <p:pic>
        <p:nvPicPr>
          <p:cNvPr id="12" name="Shape 88">
            <a:extLst>
              <a:ext uri="{FF2B5EF4-FFF2-40B4-BE49-F238E27FC236}">
                <a16:creationId xmlns:a16="http://schemas.microsoft.com/office/drawing/2014/main" xmlns="" id="{322BC806-C61A-4E62-8896-3FE7CD5BC05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35" y="925558"/>
            <a:ext cx="11506199" cy="2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A791A2-387E-409D-8C2F-1BCD224CC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3437" y="184386"/>
            <a:ext cx="1256937" cy="1271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F05D18-288F-4D67-B351-E9E489B44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203" y="4901572"/>
            <a:ext cx="1281593" cy="10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FA62D4-7BD6-47FD-9EC9-C29AEF66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07" y="1612670"/>
            <a:ext cx="6259009" cy="460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8368A1-F7A1-4754-9496-32B08D0690A5}"/>
              </a:ext>
            </a:extLst>
          </p:cNvPr>
          <p:cNvSpPr/>
          <p:nvPr/>
        </p:nvSpPr>
        <p:spPr>
          <a:xfrm>
            <a:off x="9445651" y="6427128"/>
            <a:ext cx="2585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https://dashboards.sdgindex.org/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C8843F-075B-4C93-9E2D-9D975AC03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56" y="5412180"/>
            <a:ext cx="1117960" cy="549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D520AB-C162-4478-9E1D-BA3C078742B4}"/>
              </a:ext>
            </a:extLst>
          </p:cNvPr>
          <p:cNvSpPr txBox="1"/>
          <p:nvPr/>
        </p:nvSpPr>
        <p:spPr>
          <a:xfrm>
            <a:off x="10233235" y="5932442"/>
            <a:ext cx="1575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2020 data</a:t>
            </a:r>
          </a:p>
        </p:txBody>
      </p:sp>
      <p:sp>
        <p:nvSpPr>
          <p:cNvPr id="10" name="Google Shape;244;p51">
            <a:extLst>
              <a:ext uri="{FF2B5EF4-FFF2-40B4-BE49-F238E27FC236}">
                <a16:creationId xmlns:a16="http://schemas.microsoft.com/office/drawing/2014/main" xmlns="" id="{0AC06834-2667-4A8D-80CB-041B62F4C78B}"/>
              </a:ext>
            </a:extLst>
          </p:cNvPr>
          <p:cNvSpPr txBox="1"/>
          <p:nvPr/>
        </p:nvSpPr>
        <p:spPr>
          <a:xfrm>
            <a:off x="116379" y="1612670"/>
            <a:ext cx="5034368" cy="4607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914400" indent="-914400">
              <a:buClr>
                <a:srgbClr val="00CCFF"/>
              </a:buClr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17.18	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By 2020, enhance capacity-building support to developing countries, including for least developed countries and small island developing States, to</a:t>
            </a:r>
            <a:r>
              <a:rPr lang="en-US" sz="2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 significantly the availability of high-quality, timely and reliable data </a:t>
            </a:r>
            <a:r>
              <a:rPr lang="en-US" sz="2000" b="1" dirty="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disaggregated by income, gender, age, race, ethnicity, migratory status, disability, geographic location and other characteristics relevant in national contexts </a:t>
            </a:r>
            <a:endParaRPr sz="2000" dirty="0"/>
          </a:p>
        </p:txBody>
      </p:sp>
      <p:pic>
        <p:nvPicPr>
          <p:cNvPr id="11" name="Shape 88">
            <a:extLst>
              <a:ext uri="{FF2B5EF4-FFF2-40B4-BE49-F238E27FC236}">
                <a16:creationId xmlns:a16="http://schemas.microsoft.com/office/drawing/2014/main" xmlns="" id="{B5AA2692-ECAA-43EB-B18B-449A2A6E4E6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35" y="925558"/>
            <a:ext cx="11506199" cy="2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6C20A0-6467-4C6D-8B8B-B6C2F4904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314" y="153872"/>
            <a:ext cx="1286970" cy="1302665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xmlns="" id="{F6F7009E-2B1E-4C34-91C1-A7D88694CD64}"/>
              </a:ext>
            </a:extLst>
          </p:cNvPr>
          <p:cNvSpPr txBox="1">
            <a:spLocks/>
          </p:cNvSpPr>
          <p:nvPr/>
        </p:nvSpPr>
        <p:spPr>
          <a:xfrm>
            <a:off x="2997199" y="195361"/>
            <a:ext cx="7439057" cy="68870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rgbClr val="235F91"/>
                </a:solidFill>
                <a:effectLst/>
                <a:latin typeface="Palatino Linotype" panose="02040502050505030304"/>
              </a:rPr>
              <a:t>2030 Agenda for Sustainable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C86790-0751-4971-BB54-D0CA65FCF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786" y="4801341"/>
            <a:ext cx="2253963" cy="14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4D951-2D72-440A-8A75-2F59D7B5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84" y="218640"/>
            <a:ext cx="6150629" cy="28051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3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Digital solutions are transforming lives and can turbocharge our work to achieve the Sustainable Development Goals.”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Internet Governance Forum 2018</a:t>
            </a:r>
            <a:endParaRPr lang="en-US" sz="1800" i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3BF5F87-80B5-4371-8ECC-8597E6CE4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876" r="21375"/>
          <a:stretch/>
        </p:blipFill>
        <p:spPr>
          <a:xfrm>
            <a:off x="8186302" y="441965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35E274-B7F2-449B-A324-4D192BBF1A86}"/>
              </a:ext>
            </a:extLst>
          </p:cNvPr>
          <p:cNvSpPr/>
          <p:nvPr/>
        </p:nvSpPr>
        <p:spPr>
          <a:xfrm>
            <a:off x="234462" y="4142041"/>
            <a:ext cx="11195538" cy="20574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b="1" dirty="0">
                <a:solidFill>
                  <a:srgbClr val="00B050"/>
                </a:solidFill>
              </a:rPr>
              <a:t>Digital government </a:t>
            </a:r>
            <a:r>
              <a:rPr lang="en-US" sz="2400" dirty="0">
                <a:solidFill>
                  <a:srgbClr val="235F91"/>
                </a:solidFill>
              </a:rPr>
              <a:t>supports the Decade of Action through </a:t>
            </a:r>
            <a:r>
              <a:rPr lang="en-US" sz="2400" b="1" dirty="0">
                <a:solidFill>
                  <a:srgbClr val="235F91"/>
                </a:solidFill>
              </a:rPr>
              <a:t>sustainable</a:t>
            </a:r>
            <a:r>
              <a:rPr lang="en-US" sz="2400" dirty="0">
                <a:solidFill>
                  <a:srgbClr val="235F91"/>
                </a:solidFill>
              </a:rPr>
              <a:t>, </a:t>
            </a:r>
            <a:r>
              <a:rPr lang="en-US" sz="2400" b="1" dirty="0">
                <a:solidFill>
                  <a:srgbClr val="235F91"/>
                </a:solidFill>
              </a:rPr>
              <a:t>inclusive</a:t>
            </a:r>
            <a:r>
              <a:rPr lang="en-US" sz="2400" dirty="0">
                <a:solidFill>
                  <a:srgbClr val="235F91"/>
                </a:solidFill>
              </a:rPr>
              <a:t> and </a:t>
            </a:r>
            <a:r>
              <a:rPr lang="en-US" sz="2400" b="1" dirty="0">
                <a:solidFill>
                  <a:srgbClr val="235F91"/>
                </a:solidFill>
              </a:rPr>
              <a:t>equitable public service provision </a:t>
            </a:r>
            <a:r>
              <a:rPr lang="en-US" sz="2400" dirty="0">
                <a:solidFill>
                  <a:srgbClr val="235F91"/>
                </a:solidFill>
              </a:rPr>
              <a:t>for all people everywhere, leaving no one behind—and more broadly through its </a:t>
            </a:r>
            <a:r>
              <a:rPr lang="en-US" sz="2400" b="1" dirty="0">
                <a:solidFill>
                  <a:srgbClr val="235F91"/>
                </a:solidFill>
              </a:rPr>
              <a:t>growing role in driving innovation, strengthening efficacy, and generating solutions</a:t>
            </a:r>
            <a:r>
              <a:rPr lang="en-US" sz="2400" dirty="0">
                <a:solidFill>
                  <a:srgbClr val="235F91"/>
                </a:solidFill>
              </a:rPr>
              <a:t>. </a:t>
            </a:r>
            <a:endParaRPr lang="en-GB" sz="1600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235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F5C706-2284-462A-A15C-B183BDE07ADE}"/>
              </a:ext>
            </a:extLst>
          </p:cNvPr>
          <p:cNvSpPr/>
          <p:nvPr/>
        </p:nvSpPr>
        <p:spPr>
          <a:xfrm>
            <a:off x="82894" y="1140224"/>
            <a:ext cx="3440089" cy="512757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rgbClr val="235F91"/>
                </a:solidFill>
              </a:rPr>
              <a:t>Key Messages</a:t>
            </a:r>
          </a:p>
          <a:p>
            <a:endParaRPr lang="en-GB" sz="900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Global average EGDI increased to </a:t>
            </a:r>
            <a:r>
              <a:rPr lang="en-US" b="1" dirty="0">
                <a:solidFill>
                  <a:srgbClr val="00B050"/>
                </a:solidFill>
              </a:rPr>
              <a:t>0.60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2020, from 0.55 in 2018</a:t>
            </a:r>
          </a:p>
          <a:p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235F91"/>
                </a:solidFill>
              </a:rPr>
              <a:t>126</a:t>
            </a:r>
            <a:r>
              <a:rPr lang="en-US" sz="1600" dirty="0">
                <a:solidFill>
                  <a:srgbClr val="235F91"/>
                </a:solidFill>
              </a:rPr>
              <a:t> (65%) UN Member States have </a:t>
            </a:r>
            <a:r>
              <a:rPr lang="en-US" sz="1600" b="1" dirty="0">
                <a:solidFill>
                  <a:srgbClr val="235F91"/>
                </a:solidFill>
              </a:rPr>
              <a:t>High and Very-High EGDI </a:t>
            </a:r>
            <a:r>
              <a:rPr lang="en-US" sz="1600" dirty="0">
                <a:solidFill>
                  <a:srgbClr val="235F91"/>
                </a:solidFill>
              </a:rPr>
              <a:t>levels</a:t>
            </a:r>
            <a:endParaRPr lang="en-GB" sz="1600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235F91"/>
                </a:solidFill>
              </a:rPr>
              <a:t>57 </a:t>
            </a:r>
            <a:r>
              <a:rPr lang="en-GB" sz="1600" dirty="0">
                <a:solidFill>
                  <a:srgbClr val="235F91"/>
                </a:solidFill>
              </a:rPr>
              <a:t>countries have “</a:t>
            </a:r>
            <a:r>
              <a:rPr lang="en-GB" sz="1600" b="1" dirty="0">
                <a:solidFill>
                  <a:srgbClr val="235F91"/>
                </a:solidFill>
              </a:rPr>
              <a:t>Very-High EGDI” </a:t>
            </a:r>
            <a:r>
              <a:rPr lang="en-GB" sz="1600" dirty="0">
                <a:solidFill>
                  <a:srgbClr val="235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en-GB" sz="1600" dirty="0">
                <a:solidFill>
                  <a:srgbClr val="235F91"/>
                </a:solidFill>
              </a:rPr>
              <a:t> to 40 countries in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235F91"/>
                </a:solidFill>
              </a:rPr>
              <a:t>Only </a:t>
            </a:r>
            <a:r>
              <a:rPr lang="en-GB" sz="1600" b="1" dirty="0">
                <a:solidFill>
                  <a:srgbClr val="235F91"/>
                </a:solidFill>
              </a:rPr>
              <a:t>8 </a:t>
            </a:r>
            <a:r>
              <a:rPr lang="en-GB" sz="1600" dirty="0">
                <a:solidFill>
                  <a:srgbClr val="235F91"/>
                </a:solidFill>
              </a:rPr>
              <a:t>countries have “</a:t>
            </a:r>
            <a:r>
              <a:rPr lang="en-GB" sz="1600" b="1" dirty="0">
                <a:solidFill>
                  <a:srgbClr val="235F91"/>
                </a:solidFill>
              </a:rPr>
              <a:t>Low-EGDI</a:t>
            </a:r>
            <a:r>
              <a:rPr lang="en-GB" sz="1600" dirty="0">
                <a:solidFill>
                  <a:srgbClr val="235F91"/>
                </a:solidFill>
              </a:rPr>
              <a:t>” compared to 16 countries in 2018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070C0"/>
                </a:solidFill>
              </a:rPr>
              <a:t>Denmark</a:t>
            </a:r>
            <a:r>
              <a:rPr lang="en-GB" sz="1600" dirty="0">
                <a:solidFill>
                  <a:srgbClr val="0070C0"/>
                </a:solidFill>
              </a:rPr>
              <a:t> is leading the global EGDI Ranking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070C0"/>
                </a:solidFill>
              </a:rPr>
              <a:t>ROK</a:t>
            </a:r>
            <a:r>
              <a:rPr lang="en-GB" sz="1600" dirty="0">
                <a:solidFill>
                  <a:srgbClr val="0070C0"/>
                </a:solidFill>
              </a:rPr>
              <a:t> is leading in online service provision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070C0"/>
                </a:solidFill>
              </a:rPr>
              <a:t>Estonia</a:t>
            </a:r>
            <a:r>
              <a:rPr lang="en-GB" sz="1600" dirty="0">
                <a:solidFill>
                  <a:srgbClr val="0070C0"/>
                </a:solidFill>
              </a:rPr>
              <a:t> has </a:t>
            </a:r>
            <a:r>
              <a:rPr lang="en-US" sz="1600" dirty="0">
                <a:solidFill>
                  <a:srgbClr val="0070C0"/>
                </a:solidFill>
              </a:rPr>
              <a:t>the most significant ascend since 2018 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235F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235F91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2651D252-B725-4E15-9A32-7B3EEBAB2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6432" y="120521"/>
            <a:ext cx="7886700" cy="63103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r"/>
            <a:r>
              <a:rPr lang="en-US" sz="3200" dirty="0">
                <a:solidFill>
                  <a:srgbClr val="235F91"/>
                </a:solidFill>
                <a:effectLst/>
                <a:latin typeface="Palatino Linotype" panose="02040502050505030304"/>
              </a:rPr>
              <a:t>E-Government Development at a Glance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C55BC7-00A6-4475-A2C9-74775D70ED1F}"/>
              </a:ext>
            </a:extLst>
          </p:cNvPr>
          <p:cNvSpPr/>
          <p:nvPr/>
        </p:nvSpPr>
        <p:spPr>
          <a:xfrm>
            <a:off x="4899378" y="3279142"/>
            <a:ext cx="1433689" cy="912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DC0685-BE5D-4235-ADDA-AC08BBF3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17" b="4671"/>
          <a:stretch/>
        </p:blipFill>
        <p:spPr>
          <a:xfrm>
            <a:off x="3605877" y="1140224"/>
            <a:ext cx="6144931" cy="3196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Shape 88">
            <a:extLst>
              <a:ext uri="{FF2B5EF4-FFF2-40B4-BE49-F238E27FC236}">
                <a16:creationId xmlns:a16="http://schemas.microsoft.com/office/drawing/2014/main" xmlns="" id="{628ACEC4-F9FE-46D5-B0F5-0B7B4FB8EE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1560"/>
            <a:ext cx="11629505" cy="2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384EF9-2AA6-4037-881A-38EF05AAD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41"/>
          <a:stretch/>
        </p:blipFill>
        <p:spPr>
          <a:xfrm>
            <a:off x="6096001" y="3283572"/>
            <a:ext cx="5440738" cy="2934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647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885ED7-66EA-4601-BE05-CC5B27BC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4" r="7564" b="10462"/>
          <a:stretch/>
        </p:blipFill>
        <p:spPr>
          <a:xfrm>
            <a:off x="4262901" y="1062016"/>
            <a:ext cx="4066288" cy="2321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97DBC5-778C-4D05-A4B5-8A8D2E617793}"/>
              </a:ext>
            </a:extLst>
          </p:cNvPr>
          <p:cNvSpPr/>
          <p:nvPr/>
        </p:nvSpPr>
        <p:spPr>
          <a:xfrm>
            <a:off x="81229" y="1371600"/>
            <a:ext cx="3962400" cy="489489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42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MS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transitioned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from lower to higher levels of EGDI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68325" lvl="1" indent="-284163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C00000"/>
                </a:solidFill>
              </a:rPr>
              <a:t>Africa:      15</a:t>
            </a:r>
            <a:r>
              <a:rPr lang="en-GB" sz="2000" dirty="0">
                <a:solidFill>
                  <a:srgbClr val="C00000"/>
                </a:solidFill>
              </a:rPr>
              <a:t> countries </a:t>
            </a:r>
            <a:r>
              <a:rPr lang="en-GB" sz="1600" dirty="0">
                <a:solidFill>
                  <a:srgbClr val="C00000"/>
                </a:solidFill>
              </a:rPr>
              <a:t>(28%)</a:t>
            </a:r>
          </a:p>
          <a:p>
            <a:pPr marL="568325" lvl="1" indent="-284163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Americas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countries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(26%)</a:t>
            </a:r>
          </a:p>
          <a:p>
            <a:pPr marL="568325" lvl="1" indent="-284163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Asia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    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countries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(23.%)</a:t>
            </a:r>
          </a:p>
          <a:p>
            <a:pPr marL="568325" lvl="1" indent="-284163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Europe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 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countries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(16.%)</a:t>
            </a:r>
          </a:p>
          <a:p>
            <a:pPr marL="568325" lvl="1" indent="-284163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Oceania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transitions. </a:t>
            </a: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CFC4EC65-A9E6-4FAE-8D0E-30357B0AF7A4}"/>
              </a:ext>
            </a:extLst>
          </p:cNvPr>
          <p:cNvSpPr txBox="1">
            <a:spLocks/>
          </p:cNvSpPr>
          <p:nvPr/>
        </p:nvSpPr>
        <p:spPr>
          <a:xfrm>
            <a:off x="2888672" y="146162"/>
            <a:ext cx="8622436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235F91"/>
                </a:solidFill>
                <a:latin typeface="Palatino Linotype" panose="02040502050505030304"/>
              </a:rPr>
              <a:t>Positive Moves within EGDI Groups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0C3530-DFCC-4A6D-82C1-D3AD77120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1"/>
          <a:stretch/>
        </p:blipFill>
        <p:spPr>
          <a:xfrm>
            <a:off x="7501591" y="2222732"/>
            <a:ext cx="4078213" cy="374057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281A1CA-4AF6-4D71-B30E-CB53F252789B}"/>
              </a:ext>
            </a:extLst>
          </p:cNvPr>
          <p:cNvSpPr/>
          <p:nvPr/>
        </p:nvSpPr>
        <p:spPr>
          <a:xfrm>
            <a:off x="4136868" y="1989069"/>
            <a:ext cx="553543" cy="1539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595BA9-75F8-4453-923A-40AAE984F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868" y="2713770"/>
            <a:ext cx="102602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FB5548-EBEF-4204-8A7B-793DB571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27" y="1148274"/>
            <a:ext cx="6899595" cy="509861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8F08E673-3A3B-4ABF-8CD5-D9A70D66FD79}"/>
              </a:ext>
            </a:extLst>
          </p:cNvPr>
          <p:cNvSpPr txBox="1">
            <a:spLocks/>
          </p:cNvSpPr>
          <p:nvPr/>
        </p:nvSpPr>
        <p:spPr>
          <a:xfrm>
            <a:off x="3895254" y="158760"/>
            <a:ext cx="7973483" cy="688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235F91"/>
                </a:solidFill>
                <a:latin typeface="+mn-lt"/>
              </a:rPr>
              <a:t>Regional</a:t>
            </a:r>
            <a:r>
              <a:rPr lang="en-GB" sz="2800" b="1" dirty="0">
                <a:latin typeface="+mn-lt"/>
              </a:rPr>
              <a:t> </a:t>
            </a:r>
            <a:r>
              <a:rPr lang="en-GB" sz="3200" b="1" dirty="0">
                <a:solidFill>
                  <a:srgbClr val="235F91"/>
                </a:solidFill>
                <a:latin typeface="+mn-lt"/>
              </a:rPr>
              <a:t>Snapshot</a:t>
            </a:r>
            <a:r>
              <a:rPr lang="en-GB" sz="2800" b="1" dirty="0">
                <a:latin typeface="+mn-lt"/>
              </a:rPr>
              <a:t>: </a:t>
            </a:r>
            <a:r>
              <a:rPr lang="en-GB" sz="3200" b="1" dirty="0">
                <a:solidFill>
                  <a:srgbClr val="235F91"/>
                </a:solidFill>
                <a:latin typeface="+mn-lt"/>
              </a:rPr>
              <a:t>Africa</a:t>
            </a:r>
            <a:endParaRPr lang="en-US" sz="3200" b="1" dirty="0">
              <a:solidFill>
                <a:srgbClr val="235F9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F39F2-8EE7-44BE-9941-A7EBA708FB52}"/>
              </a:ext>
            </a:extLst>
          </p:cNvPr>
          <p:cNvSpPr/>
          <p:nvPr/>
        </p:nvSpPr>
        <p:spPr>
          <a:xfrm>
            <a:off x="202559" y="1148275"/>
            <a:ext cx="4369441" cy="50171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Key Messages </a:t>
            </a:r>
          </a:p>
          <a:p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Largest share of positive changes (15 countries)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 countries moved from Middle to High-EDGI group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(Namibia, Cabo Verde, Egypt, Gabon, Botswana, Kenya, Algeria, and Zimbabwe)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 countries moved from Low to Middle-EDGI group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(Sudan, Mali, Mauritania, Comoros, Djibouti, Guinea, and Equatorial Guinea)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Mauritius, Seychelles and South Africa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are the top regional leaders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</a:rPr>
              <a:t>Yet,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Regional EGDI average is the lowest and below the global average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Majority (7 of the 8) of countries in Low-EGDI group are from Africa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22B2F-FD8F-4B87-BF43-096A91F41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8" t="1195" r="78398" b="79459"/>
          <a:stretch/>
        </p:blipFill>
        <p:spPr>
          <a:xfrm>
            <a:off x="10651073" y="121415"/>
            <a:ext cx="901149" cy="763398"/>
          </a:xfrm>
          <a:prstGeom prst="ellipse">
            <a:avLst/>
          </a:prstGeom>
          <a:solidFill>
            <a:schemeClr val="bg1">
              <a:alpha val="5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1E2863-C82A-4811-98B5-4F4A5D8AE914}"/>
              </a:ext>
            </a:extLst>
          </p:cNvPr>
          <p:cNvSpPr/>
          <p:nvPr/>
        </p:nvSpPr>
        <p:spPr>
          <a:xfrm>
            <a:off x="4652627" y="1928388"/>
            <a:ext cx="6899595" cy="8510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8">
            <a:extLst>
              <a:ext uri="{FF2B5EF4-FFF2-40B4-BE49-F238E27FC236}">
                <a16:creationId xmlns:a16="http://schemas.microsoft.com/office/drawing/2014/main" xmlns="" id="{DD26363F-797F-4137-A7D6-3B18C9C581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7307"/>
            <a:ext cx="11629505" cy="28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1BADF9-DE89-49EB-B407-7F6C57A18A81}"/>
              </a:ext>
            </a:extLst>
          </p:cNvPr>
          <p:cNvSpPr/>
          <p:nvPr/>
        </p:nvSpPr>
        <p:spPr>
          <a:xfrm>
            <a:off x="53253" y="1128666"/>
            <a:ext cx="5993353" cy="50846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Key Messages:</a:t>
            </a:r>
          </a:p>
          <a:p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Countries in special situation advanced their average EGDI value by 33 % since 2016, which is faster than the world average of 22 per cent. </a:t>
            </a:r>
          </a:p>
          <a:p>
            <a:endParaRPr lang="en-GB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C00000"/>
                </a:solidFill>
              </a:rPr>
              <a:t>Still,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EGDI values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for LDC, LLDC and SIDS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remain well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below the world average: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LDCs (0.34)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SIDS (0.47)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LLDCs (0.53)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C00000"/>
                </a:solidFill>
              </a:rPr>
              <a:t>In Africa: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Out of 54 countries </a:t>
            </a:r>
            <a:r>
              <a:rPr lang="en-GB" dirty="0">
                <a:solidFill>
                  <a:srgbClr val="C00000"/>
                </a:solidFill>
              </a:rPr>
              <a:t>38 are LDCs, LLDC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(including 13 LDC/LLDC), or </a:t>
            </a:r>
            <a:r>
              <a:rPr lang="en-GB" dirty="0">
                <a:solidFill>
                  <a:srgbClr val="C00000"/>
                </a:solidFill>
              </a:rPr>
              <a:t>SIDS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(including 3 LDC/SIDS)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Average EGDI for these 38 CSS in Africa is 0.3443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35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of these countries </a:t>
            </a:r>
            <a:r>
              <a:rPr lang="en-GB" dirty="0">
                <a:solidFill>
                  <a:srgbClr val="C00000"/>
                </a:solidFill>
              </a:rPr>
              <a:t>are Low and Lower middle income countries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E88EC0-2345-461A-9395-C27871B34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" r="7500" b="4158"/>
          <a:stretch/>
        </p:blipFill>
        <p:spPr>
          <a:xfrm>
            <a:off x="6352515" y="1070953"/>
            <a:ext cx="4971081" cy="2677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B14C73-5D62-4AB0-9507-5CE428E16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067" y="3811392"/>
            <a:ext cx="4877529" cy="2401896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xmlns="" id="{AF1567F2-B965-4061-96C7-33A66EDB285E}"/>
              </a:ext>
            </a:extLst>
          </p:cNvPr>
          <p:cNvSpPr txBox="1">
            <a:spLocks/>
          </p:cNvSpPr>
          <p:nvPr/>
        </p:nvSpPr>
        <p:spPr>
          <a:xfrm>
            <a:off x="2928093" y="189338"/>
            <a:ext cx="8701412" cy="727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235F91"/>
                </a:solidFill>
                <a:latin typeface="Palatino Linotype" panose="02040502050505030304"/>
              </a:rPr>
              <a:t>Countries</a:t>
            </a:r>
            <a:r>
              <a:rPr lang="en-US" sz="3200" dirty="0">
                <a:solidFill>
                  <a:srgbClr val="235F9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235F91"/>
                </a:solidFill>
                <a:latin typeface="Palatino Linotype" panose="02040502050505030304"/>
              </a:rPr>
              <a:t>in Special Situation </a:t>
            </a:r>
            <a:r>
              <a:rPr lang="en-US" sz="2400" dirty="0">
                <a:solidFill>
                  <a:srgbClr val="235F91"/>
                </a:solidFill>
                <a:latin typeface="Cambria" panose="02040503050406030204" pitchFamily="18" charset="0"/>
              </a:rPr>
              <a:t>(LDCs, LLDCs, SIDSs)</a:t>
            </a:r>
            <a:endParaRPr lang="en-US" sz="3200" dirty="0">
              <a:solidFill>
                <a:srgbClr val="235F9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28241</TotalTime>
  <Words>1567</Words>
  <Application>Microsoft Office PowerPoint</Application>
  <PresentationFormat>Widescreen</PresentationFormat>
  <Paragraphs>190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MS PGothic</vt:lpstr>
      <vt:lpstr>Arial</vt:lpstr>
      <vt:lpstr>Arial Narrow</vt:lpstr>
      <vt:lpstr>Calibri</vt:lpstr>
      <vt:lpstr>Calibri Light</vt:lpstr>
      <vt:lpstr>Cambria</vt:lpstr>
      <vt:lpstr>Candara</vt:lpstr>
      <vt:lpstr>Century Gothic</vt:lpstr>
      <vt:lpstr>Palatino Linotype</vt:lpstr>
      <vt:lpstr>Roboto</vt:lpstr>
      <vt:lpstr>Wingdings</vt:lpstr>
      <vt:lpstr>ヒラギノ明朝 ProN W3</vt:lpstr>
      <vt:lpstr>等线</vt:lpstr>
      <vt:lpstr>Office Theme</vt:lpstr>
      <vt:lpstr>Custom Design</vt:lpstr>
      <vt:lpstr>PowerPoint Presentation</vt:lpstr>
      <vt:lpstr>SDGs and Public Service Delivery </vt:lpstr>
      <vt:lpstr>PowerPoint Presentation</vt:lpstr>
      <vt:lpstr>PowerPoint Presentation</vt:lpstr>
      <vt:lpstr>“Digital solutions are transforming lives and can turbocharge our work to achieve the Sustainable Development Goals.”   Internet Governance Forum 2018</vt:lpstr>
      <vt:lpstr>E-Government Development at a Glance</vt:lpstr>
      <vt:lpstr>PowerPoint Presentation</vt:lpstr>
      <vt:lpstr>PowerPoint Presentation</vt:lpstr>
      <vt:lpstr>PowerPoint Presentation</vt:lpstr>
      <vt:lpstr>Income levels support, but don’t determine progress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CSCU</cp:lastModifiedBy>
  <cp:revision>256</cp:revision>
  <dcterms:created xsi:type="dcterms:W3CDTF">2019-04-05T03:01:40Z</dcterms:created>
  <dcterms:modified xsi:type="dcterms:W3CDTF">2021-11-29T13:36:40Z</dcterms:modified>
</cp:coreProperties>
</file>