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70" r:id="rId3"/>
    <p:sldId id="269" r:id="rId4"/>
    <p:sldId id="257" r:id="rId5"/>
    <p:sldId id="258" r:id="rId6"/>
    <p:sldId id="259" r:id="rId7"/>
    <p:sldId id="260" r:id="rId8"/>
    <p:sldId id="261" r:id="rId9"/>
    <p:sldId id="262" r:id="rId10"/>
    <p:sldId id="263" r:id="rId11"/>
    <p:sldId id="265" r:id="rId12"/>
    <p:sldId id="271" r:id="rId13"/>
    <p:sldId id="275" r:id="rId14"/>
    <p:sldId id="272" r:id="rId15"/>
    <p:sldId id="273" r:id="rId16"/>
    <p:sldId id="276" r:id="rId17"/>
    <p:sldId id="274" r:id="rId18"/>
    <p:sldId id="268" r:id="rId19"/>
    <p:sldId id="26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2" d="100"/>
          <a:sy n="72" d="100"/>
        </p:scale>
        <p:origin x="6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987D34-BD0E-49B9-A76F-F8AB47992357}" type="datetimeFigureOut">
              <a:rPr lang="en-US" smtClean="0"/>
              <a:t>11/29/2021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63A188-ED71-4D0F-9AF4-BEBD9013C8D8}" type="slidenum">
              <a:rPr lang="en-US" smtClean="0"/>
              <a:t>‹#›</a:t>
            </a:fld>
            <a:endParaRPr lang="en-US"/>
          </a:p>
        </p:txBody>
      </p:sp>
    </p:spTree>
    <p:extLst>
      <p:ext uri="{BB962C8B-B14F-4D97-AF65-F5344CB8AC3E}">
        <p14:creationId xmlns:p14="http://schemas.microsoft.com/office/powerpoint/2010/main" val="1783905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Cultural Diversity: is related to each person’s ethnicity and</a:t>
            </a:r>
            <a:r>
              <a:rPr lang="en-US" baseline="0" dirty="0" smtClean="0"/>
              <a:t> is usually a set of norms we get from the society we were raised in.</a:t>
            </a:r>
          </a:p>
          <a:p>
            <a:r>
              <a:rPr lang="en-US" baseline="0" dirty="0" smtClean="0"/>
              <a:t>Race Diversity: Race has to do with a person’s grouping based on physical traits. Examples are Caucasian, African, Latino and Asian.</a:t>
            </a:r>
          </a:p>
          <a:p>
            <a:endParaRPr lang="en-US" dirty="0"/>
          </a:p>
        </p:txBody>
      </p:sp>
      <p:sp>
        <p:nvSpPr>
          <p:cNvPr id="4" name="Slide Number Placeholder 3"/>
          <p:cNvSpPr>
            <a:spLocks noGrp="1"/>
          </p:cNvSpPr>
          <p:nvPr>
            <p:ph type="sldNum" sz="quarter" idx="10"/>
          </p:nvPr>
        </p:nvSpPr>
        <p:spPr/>
        <p:txBody>
          <a:bodyPr/>
          <a:lstStyle/>
          <a:p>
            <a:fld id="{5E63A188-ED71-4D0F-9AF4-BEBD9013C8D8}" type="slidenum">
              <a:rPr lang="en-US" smtClean="0"/>
              <a:t>5</a:t>
            </a:fld>
            <a:endParaRPr lang="en-US"/>
          </a:p>
        </p:txBody>
      </p:sp>
    </p:spTree>
    <p:extLst>
      <p:ext uri="{BB962C8B-B14F-4D97-AF65-F5344CB8AC3E}">
        <p14:creationId xmlns:p14="http://schemas.microsoft.com/office/powerpoint/2010/main" val="3518441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Religious Diversity: Refers to the presence of multiple religions and spiritual beliefs in the workplace.</a:t>
            </a:r>
          </a:p>
          <a:p>
            <a:r>
              <a:rPr lang="en-US" baseline="0" dirty="0" smtClean="0"/>
              <a:t>Age Diversity: Refers to working with people of different ages and most importantly generations. For example: </a:t>
            </a:r>
            <a:r>
              <a:rPr lang="en-US" baseline="0" dirty="0" err="1" smtClean="0"/>
              <a:t>millenials</a:t>
            </a:r>
            <a:r>
              <a:rPr lang="en-US" baseline="0" dirty="0" smtClean="0"/>
              <a:t>, </a:t>
            </a:r>
            <a:r>
              <a:rPr lang="en-US" baseline="0" dirty="0" err="1" smtClean="0"/>
              <a:t>GenZers</a:t>
            </a:r>
            <a:r>
              <a:rPr lang="en-US" baseline="0" dirty="0" smtClean="0"/>
              <a:t> and </a:t>
            </a:r>
            <a:r>
              <a:rPr lang="en-US" baseline="0" dirty="0" err="1" smtClean="0"/>
              <a:t>GenXers</a:t>
            </a:r>
            <a:r>
              <a:rPr lang="en-US" baseline="0" dirty="0" smtClean="0"/>
              <a:t> can coexist in the same workplace.   </a:t>
            </a:r>
            <a:endParaRPr lang="en-US" dirty="0" smtClean="0"/>
          </a:p>
          <a:p>
            <a:r>
              <a:rPr lang="en-US" dirty="0" smtClean="0"/>
              <a:t>Sex/Gender diversity: This can be used in the traditional sense</a:t>
            </a:r>
            <a:r>
              <a:rPr lang="en-US" baseline="0" dirty="0" smtClean="0"/>
              <a:t> of male and female employees. </a:t>
            </a:r>
          </a:p>
          <a:p>
            <a:r>
              <a:rPr lang="en-US" baseline="0" dirty="0" smtClean="0"/>
              <a:t>Disability diversity: There are various types of disabilities or chronic conditions ranging from mental to physical. A key point to remember is that disability is not inability. People are simply differently endowed. </a:t>
            </a:r>
            <a:endParaRPr lang="en-US" dirty="0"/>
          </a:p>
        </p:txBody>
      </p:sp>
      <p:sp>
        <p:nvSpPr>
          <p:cNvPr id="4" name="Slide Number Placeholder 3"/>
          <p:cNvSpPr>
            <a:spLocks noGrp="1"/>
          </p:cNvSpPr>
          <p:nvPr>
            <p:ph type="sldNum" sz="quarter" idx="10"/>
          </p:nvPr>
        </p:nvSpPr>
        <p:spPr/>
        <p:txBody>
          <a:bodyPr/>
          <a:lstStyle/>
          <a:p>
            <a:fld id="{5E63A188-ED71-4D0F-9AF4-BEBD9013C8D8}" type="slidenum">
              <a:rPr lang="en-US" smtClean="0"/>
              <a:t>6</a:t>
            </a:fld>
            <a:endParaRPr lang="en-US"/>
          </a:p>
        </p:txBody>
      </p:sp>
    </p:spTree>
    <p:extLst>
      <p:ext uri="{BB962C8B-B14F-4D97-AF65-F5344CB8AC3E}">
        <p14:creationId xmlns:p14="http://schemas.microsoft.com/office/powerpoint/2010/main" val="681976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Hard to reach areas-</a:t>
            </a:r>
            <a:r>
              <a:rPr lang="en-US" baseline="0" dirty="0" smtClean="0"/>
              <a:t> </a:t>
            </a:r>
            <a:r>
              <a:rPr lang="en-US" baseline="0" dirty="0" err="1" smtClean="0"/>
              <a:t>Karamoja</a:t>
            </a:r>
            <a:r>
              <a:rPr lang="en-US" baseline="0" dirty="0" smtClean="0"/>
              <a:t>, </a:t>
            </a:r>
            <a:r>
              <a:rPr lang="en-US" baseline="0" dirty="0" err="1" smtClean="0"/>
              <a:t>Batwa</a:t>
            </a:r>
            <a:r>
              <a:rPr lang="en-US" baseline="0" dirty="0" smtClean="0"/>
              <a:t>, Islands</a:t>
            </a:r>
            <a:endParaRPr lang="en-US" dirty="0"/>
          </a:p>
        </p:txBody>
      </p:sp>
      <p:sp>
        <p:nvSpPr>
          <p:cNvPr id="4" name="Slide Number Placeholder 3"/>
          <p:cNvSpPr>
            <a:spLocks noGrp="1"/>
          </p:cNvSpPr>
          <p:nvPr>
            <p:ph type="sldNum" sz="quarter" idx="10"/>
          </p:nvPr>
        </p:nvSpPr>
        <p:spPr/>
        <p:txBody>
          <a:bodyPr/>
          <a:lstStyle/>
          <a:p>
            <a:fld id="{5E63A188-ED71-4D0F-9AF4-BEBD9013C8D8}" type="slidenum">
              <a:rPr lang="en-US" smtClean="0"/>
              <a:t>8</a:t>
            </a:fld>
            <a:endParaRPr lang="en-US"/>
          </a:p>
        </p:txBody>
      </p:sp>
    </p:spTree>
    <p:extLst>
      <p:ext uri="{BB962C8B-B14F-4D97-AF65-F5344CB8AC3E}">
        <p14:creationId xmlns:p14="http://schemas.microsoft.com/office/powerpoint/2010/main" val="1278278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 one standard of rules for all employees regardless of background. Ensure that all employment actions follow this standardized criteria to make sure each employee is treated the same.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Recognize and encourage employees to appreciate that one’s own experience, background and culture are not the only one with value to the organization. Incorporate a diverse range of perspectives and talents into efforts to achieve organizational goals.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Recruit and hire talent from a diversity of backgrounds. Replace bias in interviewing with being rational in assessing talent. Breaking through bias in hiring will result in a diverse workplace and enable organizations to reap the results.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E63A188-ED71-4D0F-9AF4-BEBD9013C8D8}" type="slidenum">
              <a:rPr lang="en-US" smtClean="0"/>
              <a:t>10</a:t>
            </a:fld>
            <a:endParaRPr lang="en-US"/>
          </a:p>
        </p:txBody>
      </p:sp>
    </p:spTree>
    <p:extLst>
      <p:ext uri="{BB962C8B-B14F-4D97-AF65-F5344CB8AC3E}">
        <p14:creationId xmlns:p14="http://schemas.microsoft.com/office/powerpoint/2010/main" val="1596785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3A188-ED71-4D0F-9AF4-BEBD9013C8D8}" type="slidenum">
              <a:rPr lang="en-US" smtClean="0"/>
              <a:t>12</a:t>
            </a:fld>
            <a:endParaRPr lang="en-US"/>
          </a:p>
        </p:txBody>
      </p:sp>
    </p:spTree>
    <p:extLst>
      <p:ext uri="{BB962C8B-B14F-4D97-AF65-F5344CB8AC3E}">
        <p14:creationId xmlns:p14="http://schemas.microsoft.com/office/powerpoint/2010/main" val="4181559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 of essential workers and lean structures- </a:t>
            </a:r>
            <a:r>
              <a:rPr lang="en-US" dirty="0" err="1" smtClean="0"/>
              <a:t>learnm</a:t>
            </a:r>
            <a:r>
              <a:rPr lang="en-US" dirty="0" smtClean="0"/>
              <a:t> equip, pay well and redirect those not absorbable</a:t>
            </a:r>
            <a:r>
              <a:rPr lang="en-US" baseline="0" dirty="0" smtClean="0"/>
              <a:t> to other areas</a:t>
            </a:r>
          </a:p>
          <a:p>
            <a:r>
              <a:rPr lang="en-US" baseline="0" dirty="0" smtClean="0"/>
              <a:t>Disorientation spirit of 8-5 pm. Issues now on out put and emphasis is virtual space and outputs- man hour system breaks down, physical support lost</a:t>
            </a:r>
          </a:p>
          <a:p>
            <a:r>
              <a:rPr lang="en-US" baseline="0" dirty="0" smtClean="0"/>
              <a:t>Facilitation slump- travel as waste yet </a:t>
            </a:r>
            <a:r>
              <a:rPr lang="en-US" baseline="0" dirty="0" err="1" smtClean="0"/>
              <a:t>fiels</a:t>
            </a:r>
            <a:r>
              <a:rPr lang="en-US" baseline="0" dirty="0" smtClean="0"/>
              <a:t> work essential, support supervision</a:t>
            </a:r>
          </a:p>
          <a:p>
            <a:r>
              <a:rPr lang="en-US" baseline="0" dirty="0" smtClean="0"/>
              <a:t>Workshops and training suffering- ideas much higher before</a:t>
            </a:r>
            <a:endParaRPr lang="en-US" dirty="0"/>
          </a:p>
        </p:txBody>
      </p:sp>
      <p:sp>
        <p:nvSpPr>
          <p:cNvPr id="4" name="Slide Number Placeholder 3"/>
          <p:cNvSpPr>
            <a:spLocks noGrp="1"/>
          </p:cNvSpPr>
          <p:nvPr>
            <p:ph type="sldNum" sz="quarter" idx="10"/>
          </p:nvPr>
        </p:nvSpPr>
        <p:spPr/>
        <p:txBody>
          <a:bodyPr/>
          <a:lstStyle/>
          <a:p>
            <a:fld id="{5E63A188-ED71-4D0F-9AF4-BEBD9013C8D8}" type="slidenum">
              <a:rPr lang="en-US" smtClean="0"/>
              <a:t>14</a:t>
            </a:fld>
            <a:endParaRPr lang="en-US"/>
          </a:p>
        </p:txBody>
      </p:sp>
    </p:spTree>
    <p:extLst>
      <p:ext uri="{BB962C8B-B14F-4D97-AF65-F5344CB8AC3E}">
        <p14:creationId xmlns:p14="http://schemas.microsoft.com/office/powerpoint/2010/main" val="2818496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3A188-ED71-4D0F-9AF4-BEBD9013C8D8}" type="slidenum">
              <a:rPr lang="en-US" smtClean="0"/>
              <a:t>15</a:t>
            </a:fld>
            <a:endParaRPr lang="en-US"/>
          </a:p>
        </p:txBody>
      </p:sp>
    </p:spTree>
    <p:extLst>
      <p:ext uri="{BB962C8B-B14F-4D97-AF65-F5344CB8AC3E}">
        <p14:creationId xmlns:p14="http://schemas.microsoft.com/office/powerpoint/2010/main" val="28704814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59762E2-2BD1-450A-9CF5-0A5947552659}" type="datetime1">
              <a:rPr lang="en-US" smtClean="0"/>
              <a:t>11/29/2021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DD291D-7D89-483D-B4CF-56ACBB718578}" type="datetime1">
              <a:rPr lang="en-US" smtClean="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9F52E6-5AC4-4148-B05C-DABD5EC6CFA3}" type="datetime1">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B7128D-3852-43C9-9964-4C805F625BFF}" type="datetime1">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65EA63-7E90-4073-B973-76B385244EB5}" type="datetime1">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105EFA-A51C-4E3B-97BE-5B1F5A89B1E6}" type="datetime1">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AB2DBB-22C5-4247-B106-67F70BA36137}" type="datetime1">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A1D644-0AFF-457F-B79F-E057AA89D735}" type="datetime1">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00FD47-DDE3-438F-A84D-B6EC54104001}" type="datetime1">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C0CBC2-A270-4875-8956-A01EEE345B2E}" type="datetime1">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713103-FC7C-463B-A971-3569F4CACD26}" type="datetime1">
              <a:rPr lang="en-US" smtClean="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36E191-C61E-481D-88FC-09274EA4FEDB}" type="datetime1">
              <a:rPr lang="en-US" smtClean="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F0D16C-BC34-4E2A-A914-6BE8FCF5E34F}" type="datetime1">
              <a:rPr lang="en-US" smtClean="0"/>
              <a:t>11/29/2021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01EB20-6019-40D1-AF6F-C6AC374A7ECC}" type="datetime1">
              <a:rPr lang="en-US" smtClean="0"/>
              <a:t>11/29/2021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429D7-07C4-4B13-B03E-78ACA03E6B65}" type="datetime1">
              <a:rPr lang="en-US" smtClean="0"/>
              <a:t>11/29/2021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48BD26-77BD-4D38-8B72-F7F3FD99A047}" type="datetime1">
              <a:rPr lang="en-US" smtClean="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F5270E-33F1-41A2-BC80-845005851F78}" type="datetime1">
              <a:rPr lang="en-US" smtClean="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395E5B8-B0B8-422F-B881-76DD564623A2}" type="datetime1">
              <a:rPr lang="en-US" smtClean="0"/>
              <a:t>11/29/2021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417156"/>
            <a:ext cx="6815669" cy="1994784"/>
          </a:xfrm>
        </p:spPr>
        <p:txBody>
          <a:bodyPr/>
          <a:lstStyle/>
          <a:p>
            <a:r>
              <a:rPr lang="en-US" sz="3200" b="1" dirty="0" smtClean="0"/>
              <a:t>MANAGING DIVERSITY IN THE WORK PLACE POST COVID-19: THE ROLE OF THE HR PRACTITIONER </a:t>
            </a:r>
            <a:endParaRPr lang="en-US" sz="3200" b="1" dirty="0"/>
          </a:p>
        </p:txBody>
      </p:sp>
      <p:sp>
        <p:nvSpPr>
          <p:cNvPr id="3" name="Subtitle 2"/>
          <p:cNvSpPr>
            <a:spLocks noGrp="1"/>
          </p:cNvSpPr>
          <p:nvPr>
            <p:ph type="subTitle" idx="1"/>
          </p:nvPr>
        </p:nvSpPr>
        <p:spPr>
          <a:xfrm>
            <a:off x="2692397" y="3927480"/>
            <a:ext cx="6815669" cy="805644"/>
          </a:xfrm>
        </p:spPr>
        <p:txBody>
          <a:bodyPr>
            <a:noAutofit/>
          </a:bodyPr>
          <a:lstStyle/>
          <a:p>
            <a:r>
              <a:rPr lang="en-US" sz="2000" b="1" dirty="0" smtClean="0"/>
              <a:t>MIKE MABONGA</a:t>
            </a:r>
          </a:p>
          <a:p>
            <a:r>
              <a:rPr lang="en-US" sz="2000" b="1" dirty="0" smtClean="0"/>
              <a:t>PRESIDENT, UPS-</a:t>
            </a:r>
            <a:r>
              <a:rPr lang="en-US" sz="2000" b="1" dirty="0" err="1" smtClean="0"/>
              <a:t>HRMnet</a:t>
            </a:r>
            <a:r>
              <a:rPr lang="en-US" sz="2000" b="1" dirty="0" smtClean="0"/>
              <a:t> </a:t>
            </a:r>
            <a:endParaRPr lang="en-US" sz="2000" b="1"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495773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77416"/>
            <a:ext cx="9601196" cy="532769"/>
          </a:xfrm>
        </p:spPr>
        <p:txBody>
          <a:bodyPr>
            <a:normAutofit fontScale="90000"/>
          </a:bodyPr>
          <a:lstStyle/>
          <a:p>
            <a:r>
              <a:rPr lang="en-US" dirty="0" smtClean="0"/>
              <a:t/>
            </a:r>
            <a:br>
              <a:rPr lang="en-US" dirty="0" smtClean="0"/>
            </a:br>
            <a:r>
              <a:rPr lang="en-US" dirty="0"/>
              <a:t/>
            </a:r>
            <a:br>
              <a:rPr lang="en-US" dirty="0"/>
            </a:br>
            <a:r>
              <a:rPr lang="en-US" dirty="0" smtClean="0"/>
              <a:t>Managing diversity – </a:t>
            </a:r>
            <a:r>
              <a:rPr lang="en-US" dirty="0" err="1" smtClean="0"/>
              <a:t>contd</a:t>
            </a:r>
            <a:r>
              <a:rPr lang="en-US" dirty="0" smtClean="0"/>
              <a:t> </a:t>
            </a:r>
            <a:endParaRPr lang="en-US" dirty="0"/>
          </a:p>
        </p:txBody>
      </p:sp>
      <p:sp>
        <p:nvSpPr>
          <p:cNvPr id="3" name="Content Placeholder 2"/>
          <p:cNvSpPr>
            <a:spLocks noGrp="1"/>
          </p:cNvSpPr>
          <p:nvPr>
            <p:ph idx="1"/>
          </p:nvPr>
        </p:nvSpPr>
        <p:spPr>
          <a:xfrm>
            <a:off x="1295401" y="1310185"/>
            <a:ext cx="9601196" cy="4360967"/>
          </a:xfrm>
        </p:spPr>
        <p:txBody>
          <a:bodyPr>
            <a:normAutofit/>
          </a:bodyPr>
          <a:lstStyle/>
          <a:p>
            <a:endParaRPr lang="en-US" dirty="0" smtClean="0"/>
          </a:p>
          <a:p>
            <a:endParaRPr lang="en-US" dirty="0"/>
          </a:p>
          <a:p>
            <a:endParaRPr lang="en-US" dirty="0" smtClean="0"/>
          </a:p>
          <a:p>
            <a:r>
              <a:rPr lang="en-US" dirty="0" smtClean="0"/>
              <a:t>Base standards on objective criteria:</a:t>
            </a:r>
          </a:p>
          <a:p>
            <a:r>
              <a:rPr lang="en-US" dirty="0" smtClean="0"/>
              <a:t> Be open-minded:</a:t>
            </a:r>
          </a:p>
          <a:p>
            <a:r>
              <a:rPr lang="en-US" dirty="0" smtClean="0"/>
              <a:t>Diversity hiring:</a:t>
            </a:r>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10</a:t>
            </a:fld>
            <a:endParaRPr lang="en-US" dirty="0"/>
          </a:p>
        </p:txBody>
      </p:sp>
    </p:spTree>
    <p:extLst>
      <p:ext uri="{BB962C8B-B14F-4D97-AF65-F5344CB8AC3E}">
        <p14:creationId xmlns:p14="http://schemas.microsoft.com/office/powerpoint/2010/main" val="2660461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19372"/>
          </a:xfrm>
        </p:spPr>
        <p:txBody>
          <a:bodyPr>
            <a:normAutofit fontScale="90000"/>
          </a:bodyPr>
          <a:lstStyle/>
          <a:p>
            <a:r>
              <a:rPr lang="en-US" dirty="0" smtClean="0"/>
              <a:t>Key Issues Facing </a:t>
            </a:r>
            <a:r>
              <a:rPr lang="en-US" dirty="0"/>
              <a:t>D</a:t>
            </a:r>
            <a:r>
              <a:rPr lang="en-US" dirty="0" smtClean="0"/>
              <a:t>iverse </a:t>
            </a:r>
            <a:r>
              <a:rPr lang="en-US" dirty="0"/>
              <a:t>G</a:t>
            </a:r>
            <a:r>
              <a:rPr lang="en-US" dirty="0" smtClean="0"/>
              <a:t>roups at the Workplace in the Wake of Covid-19</a:t>
            </a:r>
            <a:endParaRPr lang="en-US" dirty="0"/>
          </a:p>
        </p:txBody>
      </p:sp>
      <p:sp>
        <p:nvSpPr>
          <p:cNvPr id="3" name="Content Placeholder 2"/>
          <p:cNvSpPr>
            <a:spLocks noGrp="1"/>
          </p:cNvSpPr>
          <p:nvPr>
            <p:ph idx="1"/>
          </p:nvPr>
        </p:nvSpPr>
        <p:spPr>
          <a:xfrm>
            <a:off x="1295401" y="1965278"/>
            <a:ext cx="9601196" cy="3910590"/>
          </a:xfrm>
        </p:spPr>
        <p:txBody>
          <a:bodyPr>
            <a:normAutofit fontScale="85000" lnSpcReduction="20000"/>
          </a:bodyPr>
          <a:lstStyle/>
          <a:p>
            <a:pPr>
              <a:buFont typeface="Arial" panose="020B0604020202020204" pitchFamily="34" charset="0"/>
              <a:buChar char="•"/>
            </a:pPr>
            <a:r>
              <a:rPr lang="en-US" dirty="0" smtClean="0"/>
              <a:t>Historical challenges at the workplace have been worsened by the Covid-19 crisis and disproportionately affect diverse groups. These challenges, if unaddressed, affect the physical and mental </a:t>
            </a:r>
            <a:r>
              <a:rPr lang="en-US" dirty="0"/>
              <a:t>health, wellbeing and </a:t>
            </a:r>
            <a:r>
              <a:rPr lang="en-US" dirty="0" smtClean="0"/>
              <a:t>productivity of employees. These include the following:  </a:t>
            </a:r>
          </a:p>
          <a:p>
            <a:pPr>
              <a:buFont typeface="Wingdings" panose="05000000000000000000" pitchFamily="2" charset="2"/>
              <a:buChar char="ü"/>
            </a:pPr>
            <a:r>
              <a:rPr lang="en-US" dirty="0" smtClean="0"/>
              <a:t>Worry about safety and health of on-site workplaces.</a:t>
            </a:r>
          </a:p>
          <a:p>
            <a:pPr>
              <a:buFont typeface="Wingdings" panose="05000000000000000000" pitchFamily="2" charset="2"/>
              <a:buChar char="ü"/>
            </a:pPr>
            <a:r>
              <a:rPr lang="en-US" dirty="0" smtClean="0"/>
              <a:t>Financial concerns, stress, anxiety, workplace bullying, job insecurity, workload increases and burnout.  </a:t>
            </a:r>
          </a:p>
          <a:p>
            <a:pPr>
              <a:buFont typeface="Wingdings" panose="05000000000000000000" pitchFamily="2" charset="2"/>
              <a:buChar char="ü"/>
            </a:pPr>
            <a:r>
              <a:rPr lang="en-US" dirty="0" smtClean="0"/>
              <a:t>Work-life balance: Working women and single parents, as examples, have to balance workload with increased household responsibilities (double shift).  </a:t>
            </a:r>
          </a:p>
          <a:p>
            <a:pPr>
              <a:buFont typeface="Wingdings" panose="05000000000000000000" pitchFamily="2" charset="2"/>
              <a:buChar char="ü"/>
            </a:pPr>
            <a:r>
              <a:rPr lang="en-US" dirty="0" smtClean="0"/>
              <a:t>How to communicate, connect and create?   </a:t>
            </a:r>
          </a:p>
          <a:p>
            <a:pPr>
              <a:buFont typeface="Wingdings" panose="05000000000000000000" pitchFamily="2" charset="2"/>
              <a:buChar char="ü"/>
            </a:pPr>
            <a:r>
              <a:rPr lang="en-US" dirty="0" smtClean="0"/>
              <a:t>Personal growth</a:t>
            </a:r>
          </a:p>
          <a:p>
            <a:pPr>
              <a:buFont typeface="Wingdings" panose="05000000000000000000" pitchFamily="2" charset="2"/>
              <a:buChar char="ü"/>
            </a:pPr>
            <a:r>
              <a:rPr lang="en-US" dirty="0" smtClean="0"/>
              <a:t>Digital teams </a:t>
            </a:r>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11</a:t>
            </a:fld>
            <a:endParaRPr lang="en-US" dirty="0"/>
          </a:p>
        </p:txBody>
      </p:sp>
    </p:spTree>
    <p:extLst>
      <p:ext uri="{BB962C8B-B14F-4D97-AF65-F5344CB8AC3E}">
        <p14:creationId xmlns:p14="http://schemas.microsoft.com/office/powerpoint/2010/main" val="1178550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HR PRACTIONER</a:t>
            </a:r>
          </a:p>
        </p:txBody>
      </p:sp>
      <p:sp>
        <p:nvSpPr>
          <p:cNvPr id="3" name="Content Placeholder 2"/>
          <p:cNvSpPr>
            <a:spLocks noGrp="1"/>
          </p:cNvSpPr>
          <p:nvPr>
            <p:ph idx="1"/>
          </p:nvPr>
        </p:nvSpPr>
        <p:spPr/>
        <p:txBody>
          <a:bodyPr>
            <a:normAutofit fontScale="70000" lnSpcReduction="20000"/>
          </a:bodyPr>
          <a:lstStyle/>
          <a:p>
            <a:r>
              <a:rPr lang="en-US" sz="2600" b="1" dirty="0" smtClean="0"/>
              <a:t>Strategy Experts</a:t>
            </a:r>
          </a:p>
          <a:p>
            <a:pPr lvl="2">
              <a:buFont typeface="Wingdings" panose="05000000000000000000" pitchFamily="2" charset="2"/>
              <a:buChar char="ü"/>
            </a:pPr>
            <a:r>
              <a:rPr lang="en-US" sz="2600" dirty="0" smtClean="0"/>
              <a:t>Integrate HR policies and practices at all levels. Wear  diversity lens as you do so in order to execute the strategy with focus on objectives and results- standing orders, codes of conduct, non discrimination policy, compensation and benefits policy- hard to reach, employment terms and conditions, harassment and equal opportunities, GBV</a:t>
            </a:r>
          </a:p>
          <a:p>
            <a:pPr lvl="2">
              <a:buFont typeface="Wingdings" panose="05000000000000000000" pitchFamily="2" charset="2"/>
              <a:buChar char="ü"/>
            </a:pPr>
            <a:r>
              <a:rPr lang="en-US" sz="2600" dirty="0"/>
              <a:t>Innovations in HR Policies such as expanded remote and flexible work schedules, hybrid models of work that require some combination of remote and office working, increased paid and/or unpaid time off, additional flexibility to move from a full-time to a part-time schedule, broadened policies for how existing paid and unpaid leave can be used and shortened workweeks.  </a:t>
            </a:r>
          </a:p>
          <a:p>
            <a:pPr lvl="2">
              <a:buFont typeface="Wingdings" panose="05000000000000000000" pitchFamily="2" charset="2"/>
              <a:buChar char="ü"/>
            </a:pPr>
            <a:r>
              <a:rPr lang="en-US" sz="2600" dirty="0"/>
              <a:t>Set and track clear </a:t>
            </a:r>
            <a:r>
              <a:rPr lang="en-US" sz="2600" dirty="0" smtClean="0"/>
              <a:t>funded aspirations </a:t>
            </a:r>
            <a:r>
              <a:rPr lang="en-US" sz="2600" dirty="0"/>
              <a:t>towards strengthening diversity, equity and inclusion at the workplace and keep senior managers accountable for them</a:t>
            </a:r>
            <a:r>
              <a:rPr lang="en-US" sz="2600" dirty="0" smtClean="0"/>
              <a:t>.</a:t>
            </a:r>
          </a:p>
          <a:p>
            <a:pPr lvl="2">
              <a:buFont typeface="Wingdings" panose="05000000000000000000" pitchFamily="2" charset="2"/>
              <a:buChar char="ü"/>
            </a:pPr>
            <a:endParaRPr lang="en-US" sz="2600" dirty="0" smtClean="0"/>
          </a:p>
          <a:p>
            <a:pPr marL="914400" lvl="2" indent="0">
              <a:buNone/>
            </a:pPr>
            <a:endParaRPr lang="en-US" dirty="0" smtClean="0"/>
          </a:p>
        </p:txBody>
      </p:sp>
      <p:sp>
        <p:nvSpPr>
          <p:cNvPr id="4" name="Slide Number Placeholder 3"/>
          <p:cNvSpPr>
            <a:spLocks noGrp="1"/>
          </p:cNvSpPr>
          <p:nvPr>
            <p:ph type="sldNum" sz="quarter" idx="12"/>
          </p:nvPr>
        </p:nvSpPr>
        <p:spPr/>
        <p:txBody>
          <a:bodyPr/>
          <a:lstStyle/>
          <a:p>
            <a:fld id="{E97799C9-84D9-46D2-A11E-BCF8A720529D}" type="slidenum">
              <a:rPr lang="en-US" smtClean="0"/>
              <a:t>12</a:t>
            </a:fld>
            <a:endParaRPr lang="en-US" dirty="0"/>
          </a:p>
        </p:txBody>
      </p:sp>
    </p:spTree>
    <p:extLst>
      <p:ext uri="{BB962C8B-B14F-4D97-AF65-F5344CB8AC3E}">
        <p14:creationId xmlns:p14="http://schemas.microsoft.com/office/powerpoint/2010/main" val="1730259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HR PRACTIONER</a:t>
            </a:r>
          </a:p>
        </p:txBody>
      </p:sp>
      <p:sp>
        <p:nvSpPr>
          <p:cNvPr id="3" name="Content Placeholder 2"/>
          <p:cNvSpPr>
            <a:spLocks noGrp="1"/>
          </p:cNvSpPr>
          <p:nvPr>
            <p:ph idx="1"/>
          </p:nvPr>
        </p:nvSpPr>
        <p:spPr/>
        <p:txBody>
          <a:bodyPr>
            <a:normAutofit lnSpcReduction="10000"/>
          </a:bodyPr>
          <a:lstStyle/>
          <a:p>
            <a:pPr lvl="2">
              <a:buFont typeface="Wingdings" panose="05000000000000000000" pitchFamily="2" charset="2"/>
              <a:buChar char="ü"/>
            </a:pPr>
            <a:r>
              <a:rPr lang="en-US" sz="2200" dirty="0"/>
              <a:t>Employee education- through diversity training, communication, and involvement become fundamental</a:t>
            </a:r>
          </a:p>
          <a:p>
            <a:pPr lvl="2">
              <a:buFont typeface="Wingdings" panose="05000000000000000000" pitchFamily="2" charset="2"/>
              <a:buChar char="ü"/>
            </a:pPr>
            <a:r>
              <a:rPr lang="en-US" sz="2200" dirty="0"/>
              <a:t>Leadership role modeling towards changing the organizational culture towards more equitable, inclusive and supportive work environments responding to the needs of all employees especially diverse populations. </a:t>
            </a:r>
          </a:p>
          <a:p>
            <a:pPr lvl="2">
              <a:buFont typeface="Wingdings" panose="05000000000000000000" pitchFamily="2" charset="2"/>
              <a:buChar char="ü"/>
            </a:pPr>
            <a:r>
              <a:rPr lang="en-US" sz="2200" dirty="0"/>
              <a:t>Dedicate resources, e.g. budget and staff, to identify organizational specific issues and address the challenges. </a:t>
            </a:r>
          </a:p>
          <a:p>
            <a:pPr lvl="2">
              <a:buFont typeface="Wingdings" panose="05000000000000000000" pitchFamily="2" charset="2"/>
              <a:buChar char="ü"/>
            </a:pPr>
            <a:r>
              <a:rPr lang="en-US" sz="2200" dirty="0"/>
              <a:t>Investment in the development of current and potential leaders to build new skills to function effectively in new work settings</a:t>
            </a: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13</a:t>
            </a:fld>
            <a:endParaRPr lang="en-US" dirty="0"/>
          </a:p>
        </p:txBody>
      </p:sp>
    </p:spTree>
    <p:extLst>
      <p:ext uri="{BB962C8B-B14F-4D97-AF65-F5344CB8AC3E}">
        <p14:creationId xmlns:p14="http://schemas.microsoft.com/office/powerpoint/2010/main" val="1679667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a:t>
            </a:r>
            <a:r>
              <a:rPr lang="en-US" dirty="0"/>
              <a:t>HR </a:t>
            </a:r>
            <a:r>
              <a:rPr lang="en-US" dirty="0" smtClean="0"/>
              <a:t>PRACTIONER</a:t>
            </a:r>
            <a:endParaRPr lang="en-US" dirty="0"/>
          </a:p>
        </p:txBody>
      </p:sp>
      <p:sp>
        <p:nvSpPr>
          <p:cNvPr id="3" name="Content Placeholder 2"/>
          <p:cNvSpPr>
            <a:spLocks noGrp="1"/>
          </p:cNvSpPr>
          <p:nvPr>
            <p:ph idx="1"/>
          </p:nvPr>
        </p:nvSpPr>
        <p:spPr/>
        <p:txBody>
          <a:bodyPr/>
          <a:lstStyle/>
          <a:p>
            <a:r>
              <a:rPr lang="en-US" b="1" dirty="0" smtClean="0"/>
              <a:t>Work </a:t>
            </a:r>
            <a:r>
              <a:rPr lang="en-US" b="1" dirty="0" err="1" smtClean="0"/>
              <a:t>Organisation</a:t>
            </a:r>
            <a:r>
              <a:rPr lang="en-US" b="1" dirty="0" smtClean="0"/>
              <a:t> Experts</a:t>
            </a:r>
          </a:p>
          <a:p>
            <a:pPr lvl="1">
              <a:buFont typeface="Wingdings" panose="05000000000000000000" pitchFamily="2" charset="2"/>
              <a:buChar char="ü"/>
            </a:pPr>
            <a:r>
              <a:rPr lang="en-US" dirty="0" smtClean="0"/>
              <a:t>Re-engineer business systems, structures and mount an efficient infrastructure</a:t>
            </a:r>
          </a:p>
          <a:p>
            <a:pPr lvl="1">
              <a:buFont typeface="Wingdings" panose="05000000000000000000" pitchFamily="2" charset="2"/>
              <a:buChar char="ü"/>
            </a:pPr>
            <a:r>
              <a:rPr lang="en-US" dirty="0" smtClean="0"/>
              <a:t>Effectiveness achievable through attracting, utilizing and retaining people with diversity in mind who can solve problems to </a:t>
            </a:r>
            <a:r>
              <a:rPr lang="en-US" dirty="0" err="1" smtClean="0"/>
              <a:t>satisy</a:t>
            </a:r>
            <a:r>
              <a:rPr lang="en-US" dirty="0" smtClean="0"/>
              <a:t> customer needs</a:t>
            </a:r>
          </a:p>
          <a:p>
            <a:pPr lvl="1">
              <a:buFont typeface="Wingdings" panose="05000000000000000000" pitchFamily="2" charset="2"/>
              <a:buChar char="ü"/>
            </a:pPr>
            <a:r>
              <a:rPr lang="en-US" dirty="0" err="1" smtClean="0"/>
              <a:t>Reorganisation</a:t>
            </a:r>
            <a:r>
              <a:rPr lang="en-US" dirty="0" smtClean="0"/>
              <a:t> of workspaces to ensure distancing should acknowledge the risk of workplace loneliness and the value of social connections as part of broader employee wellness programming.</a:t>
            </a:r>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14</a:t>
            </a:fld>
            <a:endParaRPr lang="en-US" dirty="0"/>
          </a:p>
        </p:txBody>
      </p:sp>
    </p:spTree>
    <p:extLst>
      <p:ext uri="{BB962C8B-B14F-4D97-AF65-F5344CB8AC3E}">
        <p14:creationId xmlns:p14="http://schemas.microsoft.com/office/powerpoint/2010/main" val="1127102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HR PRACTIONER</a:t>
            </a:r>
          </a:p>
        </p:txBody>
      </p:sp>
      <p:sp>
        <p:nvSpPr>
          <p:cNvPr id="3" name="Content Placeholder 2"/>
          <p:cNvSpPr>
            <a:spLocks noGrp="1"/>
          </p:cNvSpPr>
          <p:nvPr>
            <p:ph idx="1"/>
          </p:nvPr>
        </p:nvSpPr>
        <p:spPr/>
        <p:txBody>
          <a:bodyPr>
            <a:normAutofit fontScale="92500" lnSpcReduction="10000"/>
          </a:bodyPr>
          <a:lstStyle/>
          <a:p>
            <a:r>
              <a:rPr lang="en-US" b="1" dirty="0" smtClean="0"/>
              <a:t>Employee Champion</a:t>
            </a:r>
          </a:p>
          <a:p>
            <a:pPr>
              <a:buFont typeface="Wingdings" panose="05000000000000000000" pitchFamily="2" charset="2"/>
              <a:buChar char="ü"/>
            </a:pPr>
            <a:r>
              <a:rPr lang="en-US" dirty="0"/>
              <a:t>Implementing personal wellbeing and enrichment programs such as workplace SACCOS. </a:t>
            </a:r>
          </a:p>
          <a:p>
            <a:pPr>
              <a:buFont typeface="Wingdings" panose="05000000000000000000" pitchFamily="2" charset="2"/>
              <a:buChar char="ü"/>
            </a:pPr>
            <a:r>
              <a:rPr lang="en-US" dirty="0"/>
              <a:t>Providing workplace counselling and coaching by either external support or through in-house capacity. </a:t>
            </a:r>
          </a:p>
          <a:p>
            <a:pPr>
              <a:buFont typeface="Wingdings" panose="05000000000000000000" pitchFamily="2" charset="2"/>
              <a:buChar char="ü"/>
            </a:pPr>
            <a:r>
              <a:rPr lang="en-US" dirty="0"/>
              <a:t>Undertake a needs Assessment and develop a clear plan for diversity and inclusion training,</a:t>
            </a:r>
          </a:p>
          <a:p>
            <a:pPr>
              <a:buFont typeface="Wingdings" panose="05000000000000000000" pitchFamily="2" charset="2"/>
              <a:buChar char="ü"/>
            </a:pPr>
            <a:r>
              <a:rPr lang="en-US" dirty="0"/>
              <a:t>Career-focused leadership through internal growth, mentorship </a:t>
            </a:r>
            <a:r>
              <a:rPr lang="en-US" dirty="0" err="1" smtClean="0"/>
              <a:t>programmes</a:t>
            </a:r>
            <a:r>
              <a:rPr lang="en-US" dirty="0" smtClean="0"/>
              <a:t>,</a:t>
            </a:r>
          </a:p>
          <a:p>
            <a:pPr lvl="3">
              <a:buFont typeface="Wingdings" panose="05000000000000000000" pitchFamily="2" charset="2"/>
              <a:buChar char="ü"/>
            </a:pPr>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15</a:t>
            </a:fld>
            <a:endParaRPr lang="en-US" dirty="0"/>
          </a:p>
        </p:txBody>
      </p:sp>
    </p:spTree>
    <p:extLst>
      <p:ext uri="{BB962C8B-B14F-4D97-AF65-F5344CB8AC3E}">
        <p14:creationId xmlns:p14="http://schemas.microsoft.com/office/powerpoint/2010/main" val="4032661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HR PRACTIONER</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sz="2000" dirty="0"/>
              <a:t>Provide resources to employees to increase their commitment and capability</a:t>
            </a:r>
          </a:p>
          <a:p>
            <a:pPr lvl="2">
              <a:buFont typeface="Wingdings" panose="05000000000000000000" pitchFamily="2" charset="2"/>
              <a:buChar char="ü"/>
            </a:pPr>
            <a:r>
              <a:rPr lang="en-US" sz="2000" dirty="0"/>
              <a:t>check in with employees who may be disproportionately impacted by the crisis- show compassion appropriately</a:t>
            </a:r>
          </a:p>
          <a:p>
            <a:pPr lvl="2">
              <a:buFont typeface="Wingdings" panose="05000000000000000000" pitchFamily="2" charset="2"/>
              <a:buChar char="ü"/>
            </a:pPr>
            <a:r>
              <a:rPr lang="en-US" sz="2000" dirty="0"/>
              <a:t>Increased communication with staff to keep in touch,</a:t>
            </a:r>
          </a:p>
          <a:p>
            <a:pPr lvl="2">
              <a:buFont typeface="Wingdings" panose="05000000000000000000" pitchFamily="2" charset="2"/>
              <a:buChar char="ü"/>
            </a:pPr>
            <a:r>
              <a:rPr lang="en-US" sz="2000" dirty="0"/>
              <a:t>Ensure that all employees have equitable access to technology for remote work- access can make or break and employees productivity and connectivity to others</a:t>
            </a:r>
          </a:p>
          <a:p>
            <a:pPr lvl="3">
              <a:buFont typeface="Wingdings" panose="05000000000000000000" pitchFamily="2" charset="2"/>
              <a:buChar char="ü"/>
            </a:pPr>
            <a:r>
              <a:rPr lang="en-US" sz="2000" dirty="0"/>
              <a:t>Steady access to internet connection, a device and any other additional soft and hardware- don’t assume everyone has access</a:t>
            </a: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16</a:t>
            </a:fld>
            <a:endParaRPr lang="en-US" dirty="0"/>
          </a:p>
        </p:txBody>
      </p:sp>
    </p:spTree>
    <p:extLst>
      <p:ext uri="{BB962C8B-B14F-4D97-AF65-F5344CB8AC3E}">
        <p14:creationId xmlns:p14="http://schemas.microsoft.com/office/powerpoint/2010/main" val="4210538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HR PRACTIONER</a:t>
            </a:r>
          </a:p>
        </p:txBody>
      </p:sp>
      <p:sp>
        <p:nvSpPr>
          <p:cNvPr id="3" name="Content Placeholder 2"/>
          <p:cNvSpPr>
            <a:spLocks noGrp="1"/>
          </p:cNvSpPr>
          <p:nvPr>
            <p:ph idx="1"/>
          </p:nvPr>
        </p:nvSpPr>
        <p:spPr/>
        <p:txBody>
          <a:bodyPr>
            <a:normAutofit fontScale="77500" lnSpcReduction="20000"/>
          </a:bodyPr>
          <a:lstStyle/>
          <a:p>
            <a:r>
              <a:rPr lang="en-US" b="1" dirty="0" smtClean="0"/>
              <a:t>Change Agent</a:t>
            </a:r>
          </a:p>
          <a:p>
            <a:pPr lvl="1"/>
            <a:r>
              <a:rPr lang="en-US" dirty="0" smtClean="0"/>
              <a:t>Managing transformation to create new renewed organization- hybrid</a:t>
            </a:r>
          </a:p>
          <a:p>
            <a:pPr lvl="1"/>
            <a:r>
              <a:rPr lang="en-US" dirty="0" smtClean="0"/>
              <a:t>Ability to attract and retain talent to achieve results by building a good employer brand- in-house and externally- good jobs that instill pride of work with the organization</a:t>
            </a:r>
          </a:p>
          <a:p>
            <a:pPr lvl="1"/>
            <a:r>
              <a:rPr lang="en-US" dirty="0" smtClean="0"/>
              <a:t>Culture change to connect to organization purpose</a:t>
            </a:r>
          </a:p>
          <a:p>
            <a:pPr lvl="1"/>
            <a:r>
              <a:rPr lang="en-US" dirty="0" smtClean="0"/>
              <a:t>Get better insights from data using data and analytics to understand and respond to DEI challenges</a:t>
            </a:r>
          </a:p>
          <a:p>
            <a:pPr lvl="1"/>
            <a:r>
              <a:rPr lang="en-US" dirty="0" smtClean="0"/>
              <a:t>Reimagine workplace </a:t>
            </a:r>
            <a:r>
              <a:rPr lang="en-US" dirty="0" err="1" smtClean="0"/>
              <a:t>programmes</a:t>
            </a:r>
            <a:r>
              <a:rPr lang="en-US" dirty="0" smtClean="0"/>
              <a:t> with DEI lens through reviews- hiring to promotion, benefits and wellness- performance management to  recognize and deal with potential issues faced by diverse groups,</a:t>
            </a:r>
          </a:p>
          <a:p>
            <a:pPr lvl="1"/>
            <a:r>
              <a:rPr lang="en-US" dirty="0" smtClean="0"/>
              <a:t>Define </a:t>
            </a:r>
            <a:r>
              <a:rPr lang="en-US" dirty="0"/>
              <a:t>Goals and strategies with clear system to monitor progress in an effective </a:t>
            </a:r>
            <a:r>
              <a:rPr lang="en-US" dirty="0" smtClean="0"/>
              <a:t>way</a:t>
            </a:r>
          </a:p>
          <a:p>
            <a:pPr lvl="1"/>
            <a:r>
              <a:rPr lang="en-US" dirty="0" smtClean="0"/>
              <a:t>Review </a:t>
            </a:r>
            <a:r>
              <a:rPr lang="en-US" dirty="0"/>
              <a:t>and reassess to achieve diverse aspirations to ensure adequacy of measures</a:t>
            </a:r>
          </a:p>
          <a:p>
            <a:pPr marL="457200" lvl="1" indent="0">
              <a:buNone/>
            </a:pPr>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17</a:t>
            </a:fld>
            <a:endParaRPr lang="en-US" dirty="0"/>
          </a:p>
        </p:txBody>
      </p:sp>
    </p:spTree>
    <p:extLst>
      <p:ext uri="{BB962C8B-B14F-4D97-AF65-F5344CB8AC3E}">
        <p14:creationId xmlns:p14="http://schemas.microsoft.com/office/powerpoint/2010/main" val="4155787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669247"/>
          </a:xfrm>
        </p:spPr>
        <p:txBody>
          <a:bodyPr>
            <a:normAutofit fontScale="90000"/>
          </a:bodyPr>
          <a:lstStyle/>
          <a:p>
            <a:r>
              <a:rPr lang="en-US" dirty="0" smtClean="0"/>
              <a:t>Concluding Thoughts </a:t>
            </a:r>
            <a:endParaRPr lang="en-US" dirty="0"/>
          </a:p>
        </p:txBody>
      </p:sp>
      <p:sp>
        <p:nvSpPr>
          <p:cNvPr id="3" name="Content Placeholder 2"/>
          <p:cNvSpPr>
            <a:spLocks noGrp="1"/>
          </p:cNvSpPr>
          <p:nvPr>
            <p:ph idx="1"/>
          </p:nvPr>
        </p:nvSpPr>
        <p:spPr>
          <a:xfrm>
            <a:off x="1295401" y="1651379"/>
            <a:ext cx="9601196" cy="4224489"/>
          </a:xfrm>
        </p:spPr>
        <p:txBody>
          <a:bodyPr>
            <a:normAutofit lnSpcReduction="10000"/>
          </a:bodyPr>
          <a:lstStyle/>
          <a:p>
            <a:r>
              <a:rPr lang="en-US" dirty="0" smtClean="0"/>
              <a:t>After a turbulent period like no other in recent memory, there has never been as universal a need to re-imagine working norms for all employees. As leaders, we need to commit to building a more equitable and inclusive workplace for all including diverse populations.  </a:t>
            </a:r>
          </a:p>
          <a:p>
            <a:r>
              <a:rPr lang="en-US" dirty="0"/>
              <a:t>Encouraging diversity is the way forward for organizations. Those who successfully manage diversity in the workplace will have a definite competitive advantage over others.  </a:t>
            </a:r>
          </a:p>
          <a:p>
            <a:r>
              <a:rPr lang="en-US" dirty="0" smtClean="0"/>
              <a:t>In doing so, let us start by choosing only a few interventions that are best suited to our respective institutions and the needs of individuals as we determine and execute these interventions diligently to foster a more diverse working environment.    </a:t>
            </a:r>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18</a:t>
            </a:fld>
            <a:endParaRPr lang="en-US" dirty="0"/>
          </a:p>
        </p:txBody>
      </p:sp>
    </p:spTree>
    <p:extLst>
      <p:ext uri="{BB962C8B-B14F-4D97-AF65-F5344CB8AC3E}">
        <p14:creationId xmlns:p14="http://schemas.microsoft.com/office/powerpoint/2010/main" val="273925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04711"/>
            <a:ext cx="9601196" cy="696543"/>
          </a:xfrm>
        </p:spPr>
        <p:txBody>
          <a:bodyPr>
            <a:normAutofit fontScale="90000"/>
          </a:bodyPr>
          <a:lstStyle/>
          <a:p>
            <a:r>
              <a:rPr lang="en-US" dirty="0" smtClean="0"/>
              <a:t>Concluding Thoughts </a:t>
            </a:r>
            <a:endParaRPr lang="en-US" dirty="0"/>
          </a:p>
        </p:txBody>
      </p:sp>
      <p:sp>
        <p:nvSpPr>
          <p:cNvPr id="3" name="Content Placeholder 2"/>
          <p:cNvSpPr>
            <a:spLocks noGrp="1"/>
          </p:cNvSpPr>
          <p:nvPr>
            <p:ph idx="1"/>
          </p:nvPr>
        </p:nvSpPr>
        <p:spPr>
          <a:xfrm>
            <a:off x="1295401" y="1501255"/>
            <a:ext cx="9601196" cy="4374614"/>
          </a:xfrm>
        </p:spPr>
        <p:txBody>
          <a:bodyPr>
            <a:normAutofit/>
          </a:bodyPr>
          <a:lstStyle/>
          <a:p>
            <a:r>
              <a:rPr lang="en-US" dirty="0" smtClean="0"/>
              <a:t>The benefit of doing so is that a diverse working environment is a sign of a positive, modern, socially responsible organizational culture. </a:t>
            </a:r>
          </a:p>
          <a:p>
            <a:r>
              <a:rPr lang="en-US" dirty="0" smtClean="0"/>
              <a:t>This results in </a:t>
            </a:r>
            <a:r>
              <a:rPr lang="en-US" dirty="0"/>
              <a:t>innovation while making the organization more appealing to potential recruits bringing in more value through the </a:t>
            </a:r>
            <a:r>
              <a:rPr lang="en-US" dirty="0" smtClean="0"/>
              <a:t>door, increased productivity and sustainable business performance. </a:t>
            </a:r>
          </a:p>
          <a:p>
            <a:r>
              <a:rPr lang="en-US" dirty="0" smtClean="0"/>
              <a:t>By so doing, we position our institutions to be leaders in our communities, create change in society and accelerate progress towards achievement of global goals such as Agenda 2030 and Agenda 2063 of the Africa We Want.  </a:t>
            </a:r>
            <a:endParaRPr lang="en-US" dirty="0"/>
          </a:p>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19</a:t>
            </a:fld>
            <a:endParaRPr lang="en-US" dirty="0"/>
          </a:p>
        </p:txBody>
      </p:sp>
    </p:spTree>
    <p:extLst>
      <p:ext uri="{BB962C8B-B14F-4D97-AF65-F5344CB8AC3E}">
        <p14:creationId xmlns:p14="http://schemas.microsoft.com/office/powerpoint/2010/main" val="3145925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Purpose </a:t>
            </a:r>
            <a:endParaRPr lang="en-US" dirty="0"/>
          </a:p>
        </p:txBody>
      </p:sp>
      <p:sp>
        <p:nvSpPr>
          <p:cNvPr id="3" name="Content Placeholder 2"/>
          <p:cNvSpPr>
            <a:spLocks noGrp="1"/>
          </p:cNvSpPr>
          <p:nvPr>
            <p:ph idx="1"/>
          </p:nvPr>
        </p:nvSpPr>
        <p:spPr/>
        <p:txBody>
          <a:bodyPr/>
          <a:lstStyle/>
          <a:p>
            <a:r>
              <a:rPr lang="en-US" dirty="0" smtClean="0"/>
              <a:t>To cause appreciation of </a:t>
            </a:r>
            <a:r>
              <a:rPr lang="en-US" smtClean="0"/>
              <a:t>an organization-wide diversity program </a:t>
            </a:r>
            <a:r>
              <a:rPr lang="en-US" dirty="0" smtClean="0"/>
              <a:t>and foster understanding of how it can both be implemented and mitigated against the Covid-19 pandemic.    </a:t>
            </a:r>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2</a:t>
            </a:fld>
            <a:endParaRPr lang="en-US" dirty="0"/>
          </a:p>
        </p:txBody>
      </p:sp>
    </p:spTree>
    <p:extLst>
      <p:ext uri="{BB962C8B-B14F-4D97-AF65-F5344CB8AC3E}">
        <p14:creationId xmlns:p14="http://schemas.microsoft.com/office/powerpoint/2010/main" val="508866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936" y="1391566"/>
            <a:ext cx="9601196" cy="641952"/>
          </a:xfrm>
        </p:spPr>
        <p:txBody>
          <a:bodyPr>
            <a:normAutofit fontScale="90000"/>
          </a:bodyPr>
          <a:lstStyle/>
          <a:p>
            <a:r>
              <a:rPr lang="en-US" dirty="0" smtClean="0"/>
              <a:t>Presentation Outline </a:t>
            </a:r>
            <a:endParaRPr lang="en-US" dirty="0"/>
          </a:p>
        </p:txBody>
      </p:sp>
      <p:sp>
        <p:nvSpPr>
          <p:cNvPr id="3" name="Content Placeholder 2"/>
          <p:cNvSpPr>
            <a:spLocks noGrp="1"/>
          </p:cNvSpPr>
          <p:nvPr>
            <p:ph idx="1"/>
          </p:nvPr>
        </p:nvSpPr>
        <p:spPr>
          <a:xfrm>
            <a:off x="1390936" y="2374712"/>
            <a:ext cx="9601196" cy="4251783"/>
          </a:xfrm>
        </p:spPr>
        <p:txBody>
          <a:bodyPr/>
          <a:lstStyle/>
          <a:p>
            <a:r>
              <a:rPr lang="en-US" dirty="0" smtClean="0"/>
              <a:t>Introduction: </a:t>
            </a:r>
          </a:p>
          <a:p>
            <a:r>
              <a:rPr lang="en-US" dirty="0" smtClean="0"/>
              <a:t>Types of Diversity </a:t>
            </a:r>
          </a:p>
          <a:p>
            <a:r>
              <a:rPr lang="en-US" dirty="0" smtClean="0"/>
              <a:t> Benefits of Diversity </a:t>
            </a:r>
          </a:p>
          <a:p>
            <a:r>
              <a:rPr lang="en-US" dirty="0" smtClean="0"/>
              <a:t>How to Manage Diversity at the Workplace </a:t>
            </a:r>
          </a:p>
          <a:p>
            <a:r>
              <a:rPr lang="en-US" dirty="0" smtClean="0"/>
              <a:t>Some key Issues facing Diverse Groups at the Workplace in the wake of Covid-19</a:t>
            </a:r>
          </a:p>
          <a:p>
            <a:r>
              <a:rPr lang="en-US" dirty="0" smtClean="0"/>
              <a:t>Role of HR in response to the Key Issues</a:t>
            </a:r>
          </a:p>
          <a:p>
            <a:r>
              <a:rPr lang="en-US" dirty="0" smtClean="0"/>
              <a:t>Concluding Thoughts </a:t>
            </a:r>
          </a:p>
          <a:p>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3</a:t>
            </a:fld>
            <a:endParaRPr lang="en-US" dirty="0"/>
          </a:p>
        </p:txBody>
      </p:sp>
    </p:spTree>
    <p:extLst>
      <p:ext uri="{BB962C8B-B14F-4D97-AF65-F5344CB8AC3E}">
        <p14:creationId xmlns:p14="http://schemas.microsoft.com/office/powerpoint/2010/main" val="255775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What is Diversity at the Work Place?   </a:t>
            </a:r>
            <a:endParaRPr lang="en-US" dirty="0"/>
          </a:p>
        </p:txBody>
      </p:sp>
      <p:sp>
        <p:nvSpPr>
          <p:cNvPr id="3" name="Content Placeholder 2"/>
          <p:cNvSpPr>
            <a:spLocks noGrp="1"/>
          </p:cNvSpPr>
          <p:nvPr>
            <p:ph idx="1"/>
          </p:nvPr>
        </p:nvSpPr>
        <p:spPr/>
        <p:txBody>
          <a:bodyPr/>
          <a:lstStyle/>
          <a:p>
            <a:r>
              <a:rPr lang="en-US" dirty="0" smtClean="0"/>
              <a:t>Diversity in the workplace refers to the presence of employees who all bring unique identities – that represent an intersection of ethnicities, races, physical traits, mental traits, life experiences, age, gender, education background and much more. </a:t>
            </a:r>
          </a:p>
          <a:p>
            <a:r>
              <a:rPr lang="en-US" dirty="0" smtClean="0"/>
              <a:t>Workplace diversity efforts aim to make sure that diverse employees are present to give voice to a wide range of thoughts, opinions and skillsets. </a:t>
            </a:r>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4</a:t>
            </a:fld>
            <a:endParaRPr lang="en-US" dirty="0"/>
          </a:p>
        </p:txBody>
      </p:sp>
    </p:spTree>
    <p:extLst>
      <p:ext uri="{BB962C8B-B14F-4D97-AF65-F5344CB8AC3E}">
        <p14:creationId xmlns:p14="http://schemas.microsoft.com/office/powerpoint/2010/main" val="1167184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Diversity </a:t>
            </a:r>
            <a:endParaRPr lang="en-US" dirty="0"/>
          </a:p>
        </p:txBody>
      </p:sp>
      <p:sp>
        <p:nvSpPr>
          <p:cNvPr id="3" name="Content Placeholder 2"/>
          <p:cNvSpPr>
            <a:spLocks noGrp="1"/>
          </p:cNvSpPr>
          <p:nvPr>
            <p:ph idx="1"/>
          </p:nvPr>
        </p:nvSpPr>
        <p:spPr/>
        <p:txBody>
          <a:bodyPr/>
          <a:lstStyle/>
          <a:p>
            <a:r>
              <a:rPr lang="en-US" dirty="0"/>
              <a:t>T</a:t>
            </a:r>
            <a:r>
              <a:rPr lang="en-US" dirty="0" smtClean="0"/>
              <a:t>he types of diversity are infinite. </a:t>
            </a:r>
            <a:r>
              <a:rPr lang="en-US" dirty="0"/>
              <a:t>W</a:t>
            </a:r>
            <a:r>
              <a:rPr lang="en-US" dirty="0" smtClean="0"/>
              <a:t>hen it comes to workplaces, there are seven key types of diversity to pay attention to. These are as follows: </a:t>
            </a:r>
          </a:p>
          <a:p>
            <a:pPr>
              <a:buFont typeface="Wingdings" panose="05000000000000000000" pitchFamily="2" charset="2"/>
              <a:buChar char="ü"/>
            </a:pPr>
            <a:r>
              <a:rPr lang="en-US" dirty="0"/>
              <a:t> </a:t>
            </a:r>
            <a:r>
              <a:rPr lang="en-US" dirty="0" smtClean="0"/>
              <a:t>Cultural Diversity </a:t>
            </a:r>
          </a:p>
          <a:p>
            <a:pPr>
              <a:buFont typeface="Wingdings" panose="05000000000000000000" pitchFamily="2" charset="2"/>
              <a:buChar char="ü"/>
            </a:pPr>
            <a:r>
              <a:rPr lang="en-US" dirty="0" smtClean="0"/>
              <a:t>Racial Diversity </a:t>
            </a:r>
          </a:p>
        </p:txBody>
      </p:sp>
      <p:sp>
        <p:nvSpPr>
          <p:cNvPr id="4" name="Slide Number Placeholder 3"/>
          <p:cNvSpPr>
            <a:spLocks noGrp="1"/>
          </p:cNvSpPr>
          <p:nvPr>
            <p:ph type="sldNum" sz="quarter" idx="12"/>
          </p:nvPr>
        </p:nvSpPr>
        <p:spPr/>
        <p:txBody>
          <a:bodyPr/>
          <a:lstStyle/>
          <a:p>
            <a:fld id="{E97799C9-84D9-46D2-A11E-BCF8A720529D}" type="slidenum">
              <a:rPr lang="en-US" smtClean="0"/>
              <a:t>5</a:t>
            </a:fld>
            <a:endParaRPr lang="en-US" dirty="0"/>
          </a:p>
        </p:txBody>
      </p:sp>
    </p:spTree>
    <p:extLst>
      <p:ext uri="{BB962C8B-B14F-4D97-AF65-F5344CB8AC3E}">
        <p14:creationId xmlns:p14="http://schemas.microsoft.com/office/powerpoint/2010/main" val="2540287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Diversity – </a:t>
            </a:r>
            <a:r>
              <a:rPr lang="en-US" dirty="0" err="1" smtClean="0"/>
              <a:t>Contd</a:t>
            </a:r>
            <a:r>
              <a:rPr lang="en-US" dirty="0" smtClean="0"/>
              <a:t>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t>Religious Diversity </a:t>
            </a:r>
          </a:p>
          <a:p>
            <a:pPr>
              <a:buFont typeface="Wingdings" panose="05000000000000000000" pitchFamily="2" charset="2"/>
              <a:buChar char="ü"/>
            </a:pPr>
            <a:r>
              <a:rPr lang="en-US" dirty="0"/>
              <a:t>Age Diversity </a:t>
            </a:r>
            <a:endParaRPr lang="en-US" dirty="0" smtClean="0"/>
          </a:p>
          <a:p>
            <a:pPr>
              <a:buFont typeface="Wingdings" panose="05000000000000000000" pitchFamily="2" charset="2"/>
              <a:buChar char="ü"/>
            </a:pPr>
            <a:r>
              <a:rPr lang="en-US" dirty="0" smtClean="0"/>
              <a:t>Gender diversity </a:t>
            </a:r>
          </a:p>
          <a:p>
            <a:pPr>
              <a:buFont typeface="Wingdings" panose="05000000000000000000" pitchFamily="2" charset="2"/>
              <a:buChar char="ü"/>
            </a:pPr>
            <a:r>
              <a:rPr lang="en-US" dirty="0" smtClean="0"/>
              <a:t>Disability </a:t>
            </a:r>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6</a:t>
            </a:fld>
            <a:endParaRPr lang="en-US" dirty="0"/>
          </a:p>
        </p:txBody>
      </p:sp>
    </p:spTree>
    <p:extLst>
      <p:ext uri="{BB962C8B-B14F-4D97-AF65-F5344CB8AC3E}">
        <p14:creationId xmlns:p14="http://schemas.microsoft.com/office/powerpoint/2010/main" val="3747584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200497"/>
            <a:ext cx="9601196" cy="833020"/>
          </a:xfrm>
        </p:spPr>
        <p:txBody>
          <a:bodyPr/>
          <a:lstStyle/>
          <a:p>
            <a:r>
              <a:rPr lang="en-US" dirty="0" smtClean="0"/>
              <a:t>Benefits of Diversity </a:t>
            </a:r>
            <a:endParaRPr lang="en-US" dirty="0"/>
          </a:p>
        </p:txBody>
      </p:sp>
      <p:sp>
        <p:nvSpPr>
          <p:cNvPr id="3" name="Content Placeholder 2"/>
          <p:cNvSpPr>
            <a:spLocks noGrp="1"/>
          </p:cNvSpPr>
          <p:nvPr>
            <p:ph idx="1"/>
          </p:nvPr>
        </p:nvSpPr>
        <p:spPr>
          <a:xfrm>
            <a:off x="1295401" y="2743200"/>
            <a:ext cx="9601196" cy="3132668"/>
          </a:xfrm>
        </p:spPr>
        <p:txBody>
          <a:bodyPr>
            <a:normAutofit fontScale="92500"/>
          </a:bodyPr>
          <a:lstStyle/>
          <a:p>
            <a:r>
              <a:rPr lang="en-US" dirty="0"/>
              <a:t>F</a:t>
            </a:r>
            <a:r>
              <a:rPr lang="en-US" dirty="0" smtClean="0"/>
              <a:t>uture </a:t>
            </a:r>
            <a:r>
              <a:rPr lang="en-US" dirty="0"/>
              <a:t>success of </a:t>
            </a:r>
            <a:r>
              <a:rPr lang="en-US" dirty="0" err="1" smtClean="0"/>
              <a:t>organisations</a:t>
            </a:r>
            <a:r>
              <a:rPr lang="en-US" dirty="0" smtClean="0"/>
              <a:t> will rely </a:t>
            </a:r>
            <a:r>
              <a:rPr lang="en-US" dirty="0"/>
              <a:t>on the ability </a:t>
            </a:r>
            <a:r>
              <a:rPr lang="en-US" dirty="0" smtClean="0"/>
              <a:t>to </a:t>
            </a:r>
            <a:r>
              <a:rPr lang="en-US" dirty="0"/>
              <a:t>manage a diverse body of talent that can bring innovative </a:t>
            </a:r>
            <a:r>
              <a:rPr lang="en-US" dirty="0" smtClean="0"/>
              <a:t>ideas</a:t>
            </a:r>
            <a:r>
              <a:rPr lang="en-US" dirty="0"/>
              <a:t>, perspectives and views to their work. </a:t>
            </a:r>
            <a:endParaRPr lang="en-US" dirty="0" smtClean="0"/>
          </a:p>
          <a:p>
            <a:r>
              <a:rPr lang="en-US" dirty="0" smtClean="0"/>
              <a:t>A mix </a:t>
            </a:r>
            <a:r>
              <a:rPr lang="en-US" dirty="0"/>
              <a:t>of talents of diverse cultural backgrounds, </a:t>
            </a:r>
            <a:r>
              <a:rPr lang="en-US" dirty="0" smtClean="0"/>
              <a:t>genders</a:t>
            </a:r>
            <a:r>
              <a:rPr lang="en-US" dirty="0"/>
              <a:t>, </a:t>
            </a:r>
            <a:r>
              <a:rPr lang="en-US" dirty="0" smtClean="0"/>
              <a:t>ages, physical traits, life experiences, lifestyles and much more, can empower an organization  </a:t>
            </a:r>
            <a:r>
              <a:rPr lang="en-US" dirty="0"/>
              <a:t>respond to </a:t>
            </a:r>
            <a:r>
              <a:rPr lang="en-US" dirty="0" smtClean="0"/>
              <a:t>business </a:t>
            </a:r>
            <a:r>
              <a:rPr lang="en-US" dirty="0"/>
              <a:t>opportunities more rapidly and creatively, </a:t>
            </a:r>
            <a:r>
              <a:rPr lang="en-US" dirty="0" smtClean="0"/>
              <a:t>. </a:t>
            </a:r>
          </a:p>
          <a:p>
            <a:r>
              <a:rPr lang="en-US" dirty="0" smtClean="0"/>
              <a:t>Having a diverse workforce with multi-lingual employees from varying ethnic backgrounds can also be helpful for organizations who want to expand or improve operations in international, national, regional and local settings. </a:t>
            </a:r>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7</a:t>
            </a:fld>
            <a:endParaRPr lang="en-US" dirty="0"/>
          </a:p>
        </p:txBody>
      </p:sp>
    </p:spTree>
    <p:extLst>
      <p:ext uri="{BB962C8B-B14F-4D97-AF65-F5344CB8AC3E}">
        <p14:creationId xmlns:p14="http://schemas.microsoft.com/office/powerpoint/2010/main" val="3114552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755" y="1214144"/>
            <a:ext cx="9601196" cy="682895"/>
          </a:xfrm>
        </p:spPr>
        <p:txBody>
          <a:bodyPr>
            <a:normAutofit fontScale="90000"/>
          </a:bodyPr>
          <a:lstStyle/>
          <a:p>
            <a:r>
              <a:rPr lang="en-US" dirty="0" smtClean="0"/>
              <a:t>More benefits of Diversity </a:t>
            </a:r>
            <a:endParaRPr lang="en-US" dirty="0"/>
          </a:p>
        </p:txBody>
      </p:sp>
      <p:sp>
        <p:nvSpPr>
          <p:cNvPr id="3" name="Content Placeholder 2"/>
          <p:cNvSpPr>
            <a:spLocks noGrp="1"/>
          </p:cNvSpPr>
          <p:nvPr>
            <p:ph idx="1"/>
          </p:nvPr>
        </p:nvSpPr>
        <p:spPr>
          <a:xfrm>
            <a:off x="1486469" y="2797284"/>
            <a:ext cx="9601196" cy="4060716"/>
          </a:xfrm>
        </p:spPr>
        <p:txBody>
          <a:bodyPr/>
          <a:lstStyle/>
          <a:p>
            <a:r>
              <a:rPr lang="en-US" dirty="0" smtClean="0"/>
              <a:t>Employees from diverse backgrounds provide organizations with creative new ideas and perspectives informed by their cultural experiences. </a:t>
            </a:r>
          </a:p>
          <a:p>
            <a:r>
              <a:rPr lang="en-US" dirty="0" smtClean="0"/>
              <a:t>A diverse workplace will help organizations better understand target demographics so as to deliver effective services. </a:t>
            </a:r>
          </a:p>
          <a:p>
            <a:r>
              <a:rPr lang="en-US" dirty="0" smtClean="0"/>
              <a:t>Increase in client satisfaction and service delivery by improving employees interaction with a more diverse clientele and citizenry in general.</a:t>
            </a:r>
          </a:p>
          <a:p>
            <a:r>
              <a:rPr lang="en-US" dirty="0" smtClean="0"/>
              <a:t>The premium </a:t>
            </a:r>
            <a:r>
              <a:rPr lang="en-US" dirty="0" err="1" smtClean="0"/>
              <a:t>organisations</a:t>
            </a:r>
            <a:r>
              <a:rPr lang="en-US" dirty="0" smtClean="0"/>
              <a:t> can pay for ignoring diversity, equity and inclusion is too high a risk in terms of less productivity, less stability etc. </a:t>
            </a:r>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8</a:t>
            </a:fld>
            <a:endParaRPr lang="en-US" dirty="0"/>
          </a:p>
        </p:txBody>
      </p:sp>
    </p:spTree>
    <p:extLst>
      <p:ext uri="{BB962C8B-B14F-4D97-AF65-F5344CB8AC3E}">
        <p14:creationId xmlns:p14="http://schemas.microsoft.com/office/powerpoint/2010/main" val="3728038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572" y="231505"/>
            <a:ext cx="9601196" cy="1303867"/>
          </a:xfrm>
        </p:spPr>
        <p:txBody>
          <a:bodyPr/>
          <a:lstStyle/>
          <a:p>
            <a:r>
              <a:rPr lang="en-US" dirty="0" smtClean="0"/>
              <a:t>Managing diversity at the workplace </a:t>
            </a:r>
            <a:endParaRPr lang="en-US" dirty="0"/>
          </a:p>
        </p:txBody>
      </p:sp>
      <p:sp>
        <p:nvSpPr>
          <p:cNvPr id="3" name="Content Placeholder 2"/>
          <p:cNvSpPr>
            <a:spLocks noGrp="1"/>
          </p:cNvSpPr>
          <p:nvPr>
            <p:ph idx="1"/>
          </p:nvPr>
        </p:nvSpPr>
        <p:spPr>
          <a:xfrm>
            <a:off x="1172572" y="1287690"/>
            <a:ext cx="9601196" cy="4690029"/>
          </a:xfrm>
        </p:spPr>
        <p:txBody>
          <a:bodyPr/>
          <a:lstStyle/>
          <a:p>
            <a:r>
              <a:rPr lang="en-US" dirty="0" smtClean="0"/>
              <a:t>Prioritize communication: Effectively communicate with employees. Policies, procedures, safety rules and other important information should be designed to overcome language and cultural barriers. </a:t>
            </a:r>
          </a:p>
          <a:p>
            <a:r>
              <a:rPr lang="en-US" dirty="0" smtClean="0"/>
              <a:t>Treat each employee as an individual: Avoid making assumptions about employees from different backgrounds. Look at each employee as an individual and judge successes and failures on the individual’s merit rather than attributing actions to their background. </a:t>
            </a:r>
          </a:p>
          <a:p>
            <a:r>
              <a:rPr lang="en-US" dirty="0" smtClean="0"/>
              <a:t>Encourage employees to work in diverse groups: Diverse work teams let employees get to know and value one another on an individual basis and can help break down preconceived notions and cultural misunderstandings.  </a:t>
            </a:r>
            <a:endParaRPr lang="en-US" dirty="0"/>
          </a:p>
        </p:txBody>
      </p:sp>
      <p:sp>
        <p:nvSpPr>
          <p:cNvPr id="4" name="Slide Number Placeholder 3"/>
          <p:cNvSpPr>
            <a:spLocks noGrp="1"/>
          </p:cNvSpPr>
          <p:nvPr>
            <p:ph type="sldNum" sz="quarter" idx="12"/>
          </p:nvPr>
        </p:nvSpPr>
        <p:spPr/>
        <p:txBody>
          <a:bodyPr/>
          <a:lstStyle/>
          <a:p>
            <a:fld id="{E97799C9-84D9-46D2-A11E-BCF8A720529D}" type="slidenum">
              <a:rPr lang="en-US" smtClean="0"/>
              <a:t>9</a:t>
            </a:fld>
            <a:endParaRPr lang="en-US" dirty="0"/>
          </a:p>
        </p:txBody>
      </p:sp>
    </p:spTree>
    <p:extLst>
      <p:ext uri="{BB962C8B-B14F-4D97-AF65-F5344CB8AC3E}">
        <p14:creationId xmlns:p14="http://schemas.microsoft.com/office/powerpoint/2010/main" val="20674073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439</TotalTime>
  <Words>1785</Words>
  <Application>Microsoft Office PowerPoint</Application>
  <PresentationFormat>Widescreen</PresentationFormat>
  <Paragraphs>139</Paragraphs>
  <Slides>19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Garamond</vt:lpstr>
      <vt:lpstr>Wingdings</vt:lpstr>
      <vt:lpstr>Organic</vt:lpstr>
      <vt:lpstr>MANAGING DIVERSITY IN THE WORK PLACE POST COVID-19: THE ROLE OF THE HR PRACTITIONER </vt:lpstr>
      <vt:lpstr>Presentation Purpose </vt:lpstr>
      <vt:lpstr>Presentation Outline </vt:lpstr>
      <vt:lpstr>Introduction: What is Diversity at the Work Place?   </vt:lpstr>
      <vt:lpstr>Types of Diversity </vt:lpstr>
      <vt:lpstr>Types of Diversity – Contd </vt:lpstr>
      <vt:lpstr>Benefits of Diversity </vt:lpstr>
      <vt:lpstr>More benefits of Diversity </vt:lpstr>
      <vt:lpstr>Managing diversity at the workplace </vt:lpstr>
      <vt:lpstr>  Managing diversity – contd </vt:lpstr>
      <vt:lpstr>Key Issues Facing Diverse Groups at the Workplace in the Wake of Covid-19</vt:lpstr>
      <vt:lpstr>ROLE OF HR PRACTIONER</vt:lpstr>
      <vt:lpstr>ROLE OF HR PRACTIONER</vt:lpstr>
      <vt:lpstr>ROLE OF HR PRACTIONER</vt:lpstr>
      <vt:lpstr>ROLE OF HR PRACTIONER</vt:lpstr>
      <vt:lpstr>ROLE OF HR PRACTIONER</vt:lpstr>
      <vt:lpstr>ROLE OF HR PRACTIONER</vt:lpstr>
      <vt:lpstr>Concluding Thoughts </vt:lpstr>
      <vt:lpstr>Concluding Thoughts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Diversity in the Work Place post Covid-19: The role of the HR Practitioner</dc:title>
  <dc:creator>Patrick</dc:creator>
  <cp:lastModifiedBy>CSCU</cp:lastModifiedBy>
  <cp:revision>71</cp:revision>
  <dcterms:created xsi:type="dcterms:W3CDTF">2021-11-15T07:09:54Z</dcterms:created>
  <dcterms:modified xsi:type="dcterms:W3CDTF">2021-11-29T06:58:10Z</dcterms:modified>
</cp:coreProperties>
</file>