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2" r:id="rId6"/>
    <p:sldId id="261" r:id="rId7"/>
    <p:sldId id="263" r:id="rId8"/>
    <p:sldId id="259" r:id="rId9"/>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snapToGrid="0" snapToObjects="1">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F034AA-7655-6247-9F02-39BE952EFB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xmlns="" id="{3A3E5B95-2272-0846-B5F9-89EA17B8B8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xmlns="" id="{F945C7BC-9DAC-D848-AB68-563719D219A9}"/>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5" name="Footer Placeholder 4">
            <a:extLst>
              <a:ext uri="{FF2B5EF4-FFF2-40B4-BE49-F238E27FC236}">
                <a16:creationId xmlns:a16="http://schemas.microsoft.com/office/drawing/2014/main" xmlns="" id="{BFFD246E-2F1D-C047-A521-DB527FEE3C2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25AB0A81-4A6F-BE45-8D51-5CF2032F506D}"/>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3941960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19854F-A779-B945-BE8A-0EB9A42CC428}"/>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2D7C02F4-6557-3449-9137-11275502AA2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B1052C27-2492-C24C-B7EC-703B8D4E2F55}"/>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5" name="Footer Placeholder 4">
            <a:extLst>
              <a:ext uri="{FF2B5EF4-FFF2-40B4-BE49-F238E27FC236}">
                <a16:creationId xmlns:a16="http://schemas.microsoft.com/office/drawing/2014/main" xmlns="" id="{434A1F07-FCAE-B84F-AB17-423C56A98D19}"/>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7BECAB6B-D042-DA41-8DB7-FCF09ECFEB0F}"/>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291913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CC9260D-E0AA-644F-B893-E9194AC4E6E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CBA51324-A83B-F540-8149-D6C2A8ED59F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200EEB58-7653-9A46-8037-9ACFB84935C9}"/>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5" name="Footer Placeholder 4">
            <a:extLst>
              <a:ext uri="{FF2B5EF4-FFF2-40B4-BE49-F238E27FC236}">
                <a16:creationId xmlns:a16="http://schemas.microsoft.com/office/drawing/2014/main" xmlns="" id="{66C23300-7434-424C-ADA4-7A511FC6321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55EA6BC1-7628-7640-80E1-3958BAA3E8B9}"/>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35224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887176-03AA-CC4B-9910-C02D85E55801}"/>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9184D0BB-15CC-014C-A65A-BEE755269F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09D36881-1F77-0948-9729-813141E79A8E}"/>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5" name="Footer Placeholder 4">
            <a:extLst>
              <a:ext uri="{FF2B5EF4-FFF2-40B4-BE49-F238E27FC236}">
                <a16:creationId xmlns:a16="http://schemas.microsoft.com/office/drawing/2014/main" xmlns="" id="{EF5E9802-A3E8-EA48-A6FF-4C5C9F5DB6B2}"/>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B48F6A28-0876-5C41-B85D-AF4E158F5880}"/>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1912476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D65619-3B18-C942-AFB0-CB9B02C573B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D3253C2B-6FC8-2D4F-A29A-FCCE5DADEE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8B01C018-73BA-9E48-AC42-6B4060F55A83}"/>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5" name="Footer Placeholder 4">
            <a:extLst>
              <a:ext uri="{FF2B5EF4-FFF2-40B4-BE49-F238E27FC236}">
                <a16:creationId xmlns:a16="http://schemas.microsoft.com/office/drawing/2014/main" xmlns="" id="{9D9E4BA7-23E4-9C4F-9953-93FD89865AE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864C7E02-BB2C-DE41-9E16-96A249F2D8C7}"/>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29525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9F89A6-A79C-E048-9205-86C0089CFF5E}"/>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2749AC83-68BF-1F45-A97C-667A6A52056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xmlns="" id="{AD605FEE-0524-EF4E-A254-035015CC818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xmlns="" id="{C5DF10F6-4DC5-6B4A-9187-F28DFBA2E8C4}"/>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6" name="Footer Placeholder 5">
            <a:extLst>
              <a:ext uri="{FF2B5EF4-FFF2-40B4-BE49-F238E27FC236}">
                <a16:creationId xmlns:a16="http://schemas.microsoft.com/office/drawing/2014/main" xmlns="" id="{DAF1E2BE-036D-404D-9C5E-21E41CF711AC}"/>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56189E4C-62F6-3A49-8DAA-F94B507B396A}"/>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642757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F8463B-DA18-E943-B9E1-FC9D1869DED3}"/>
              </a:ext>
            </a:extLst>
          </p:cNvPr>
          <p:cNvSpPr>
            <a:spLocks noGrp="1"/>
          </p:cNvSpPr>
          <p:nvPr>
            <p:ph type="title"/>
          </p:nvPr>
        </p:nvSpPr>
        <p:spPr>
          <a:xfrm>
            <a:off x="839788" y="365125"/>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F8EBF259-97E2-414D-8405-6256066A1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9EF5421C-DE2E-3741-B425-6C694B6EC98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xmlns="" id="{140549BC-F610-6A41-8188-B0F669E352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11E0201B-18F1-C543-A68B-1B9FF2C1B76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xmlns="" id="{EFCF7FC6-9AA9-3047-9308-665B1310D763}"/>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8" name="Footer Placeholder 7">
            <a:extLst>
              <a:ext uri="{FF2B5EF4-FFF2-40B4-BE49-F238E27FC236}">
                <a16:creationId xmlns:a16="http://schemas.microsoft.com/office/drawing/2014/main" xmlns="" id="{1B0D93B5-599F-4B4D-A077-9212498C8AFA}"/>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xmlns="" id="{195953F1-8CB6-6D4D-A263-2190A78C673D}"/>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182145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82B070-0025-3749-B187-DC667A3D10E1}"/>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xmlns="" id="{3A8E37F2-6A75-0644-AD17-A914AAE65022}"/>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4" name="Footer Placeholder 3">
            <a:extLst>
              <a:ext uri="{FF2B5EF4-FFF2-40B4-BE49-F238E27FC236}">
                <a16:creationId xmlns:a16="http://schemas.microsoft.com/office/drawing/2014/main" xmlns="" id="{7FE285F7-80C2-834F-BCFB-D3D45021978F}"/>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xmlns="" id="{6D2B5455-AFE8-7740-89DC-2961CF4ED9E6}"/>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175326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7D0CD4F-263A-6B4F-99E2-23819DDD0A4F}"/>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3" name="Footer Placeholder 2">
            <a:extLst>
              <a:ext uri="{FF2B5EF4-FFF2-40B4-BE49-F238E27FC236}">
                <a16:creationId xmlns:a16="http://schemas.microsoft.com/office/drawing/2014/main" xmlns="" id="{34D1EA32-8B5A-3641-8B4B-219FC72B9CBA}"/>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xmlns="" id="{25E277B1-1884-9646-B0B5-91AEEB0FF805}"/>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3399814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2B0AC-3113-6645-986A-0D34DAFCBE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44C3AF66-6E50-E248-94DD-3E788B6297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xmlns="" id="{117DAC7B-4C19-EF43-BF2A-EB4330B320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8D866607-C854-CC40-98F7-E02A3330EF5E}"/>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6" name="Footer Placeholder 5">
            <a:extLst>
              <a:ext uri="{FF2B5EF4-FFF2-40B4-BE49-F238E27FC236}">
                <a16:creationId xmlns:a16="http://schemas.microsoft.com/office/drawing/2014/main" xmlns="" id="{5419CF12-B8E0-CD49-9E4B-DAB8BAE1D0A4}"/>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ADE94781-B9FA-644F-9FFE-C79FE8DCD6CB}"/>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294943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A09BBB-30F5-294B-B537-3DD68CACE46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xmlns="" id="{94D8D042-B059-8846-874A-D018230DD7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7F84D561-7A81-FA49-928F-442AA6771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80EF07A7-4A53-774E-A1CD-AEC2870DBF4F}"/>
              </a:ext>
            </a:extLst>
          </p:cNvPr>
          <p:cNvSpPr>
            <a:spLocks noGrp="1"/>
          </p:cNvSpPr>
          <p:nvPr>
            <p:ph type="dt" sz="half" idx="10"/>
          </p:nvPr>
        </p:nvSpPr>
        <p:spPr/>
        <p:txBody>
          <a:bodyPr/>
          <a:lstStyle/>
          <a:p>
            <a:fld id="{9B6D88B0-2FA8-074A-925A-820945827856}" type="datetimeFigureOut">
              <a:rPr lang="x-none" smtClean="0"/>
              <a:t>11/29/2021</a:t>
            </a:fld>
            <a:endParaRPr lang="x-none"/>
          </a:p>
        </p:txBody>
      </p:sp>
      <p:sp>
        <p:nvSpPr>
          <p:cNvPr id="6" name="Footer Placeholder 5">
            <a:extLst>
              <a:ext uri="{FF2B5EF4-FFF2-40B4-BE49-F238E27FC236}">
                <a16:creationId xmlns:a16="http://schemas.microsoft.com/office/drawing/2014/main" xmlns="" id="{3D2A3DD0-0A6C-5046-90EE-89295A05C9E4}"/>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62291A42-6729-C141-A75C-3AB02E2C7DB3}"/>
              </a:ext>
            </a:extLst>
          </p:cNvPr>
          <p:cNvSpPr>
            <a:spLocks noGrp="1"/>
          </p:cNvSpPr>
          <p:nvPr>
            <p:ph type="sldNum" sz="quarter" idx="12"/>
          </p:nvPr>
        </p:nvSpPr>
        <p:spPr/>
        <p:txBody>
          <a:bodyPr/>
          <a:lstStyle/>
          <a:p>
            <a:fld id="{0BE1D83A-6E31-8F43-B341-6969172A81DA}" type="slidenum">
              <a:rPr lang="x-none" smtClean="0"/>
              <a:t>‹#›</a:t>
            </a:fld>
            <a:endParaRPr lang="x-none"/>
          </a:p>
        </p:txBody>
      </p:sp>
    </p:spTree>
    <p:extLst>
      <p:ext uri="{BB962C8B-B14F-4D97-AF65-F5344CB8AC3E}">
        <p14:creationId xmlns:p14="http://schemas.microsoft.com/office/powerpoint/2010/main" val="26199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BA9AC15-4F33-3142-815A-F76A62B470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A782773D-E462-C945-BCCF-E1F75EEEFD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F484D297-4CA7-CF48-A919-5410967E9E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D88B0-2FA8-074A-925A-820945827856}" type="datetimeFigureOut">
              <a:rPr lang="x-none" smtClean="0"/>
              <a:t>11/29/2021</a:t>
            </a:fld>
            <a:endParaRPr lang="x-none"/>
          </a:p>
        </p:txBody>
      </p:sp>
      <p:sp>
        <p:nvSpPr>
          <p:cNvPr id="5" name="Footer Placeholder 4">
            <a:extLst>
              <a:ext uri="{FF2B5EF4-FFF2-40B4-BE49-F238E27FC236}">
                <a16:creationId xmlns:a16="http://schemas.microsoft.com/office/drawing/2014/main" xmlns="" id="{57E9C41B-13C3-B54D-B46A-40368E502B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xmlns="" id="{54207C4C-7E8A-084A-8B9C-6F28220BC2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1D83A-6E31-8F43-B341-6969172A81DA}" type="slidenum">
              <a:rPr lang="x-none" smtClean="0"/>
              <a:t>‹#›</a:t>
            </a:fld>
            <a:endParaRPr lang="x-none"/>
          </a:p>
        </p:txBody>
      </p:sp>
    </p:spTree>
    <p:extLst>
      <p:ext uri="{BB962C8B-B14F-4D97-AF65-F5344CB8AC3E}">
        <p14:creationId xmlns:p14="http://schemas.microsoft.com/office/powerpoint/2010/main" val="215769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ihr.com/blog/job-rotation/" TargetMode="External"/><Relationship Id="rId2" Type="http://schemas.openxmlformats.org/officeDocument/2006/relationships/hyperlink" Target="https://www.aihr.com/blog/digital-proficiency-for-hr-professiona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038401C8-873C-9849-80AB-9A940BE080F5}"/>
              </a:ext>
            </a:extLst>
          </p:cNvPr>
          <p:cNvPicPr>
            <a:picLocks noChangeAspect="1"/>
          </p:cNvPicPr>
          <p:nvPr/>
        </p:nvPicPr>
        <p:blipFill rotWithShape="1">
          <a:blip r:embed="rId2"/>
          <a:srcRect/>
          <a:stretch/>
        </p:blipFill>
        <p:spPr>
          <a:xfrm>
            <a:off x="0" y="0"/>
            <a:ext cx="12192000" cy="6858000"/>
          </a:xfrm>
          <a:prstGeom prst="rect">
            <a:avLst/>
          </a:prstGeom>
        </p:spPr>
      </p:pic>
      <p:sp>
        <p:nvSpPr>
          <p:cNvPr id="12" name="Freeform 5">
            <a:extLst>
              <a:ext uri="{FF2B5EF4-FFF2-40B4-BE49-F238E27FC236}">
                <a16:creationId xmlns:a16="http://schemas.microsoft.com/office/drawing/2014/main" xmlns="" id="{87CC2527-562A-4F69-B487-4371E5B243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xmlns="" id="{6107B3EB-D770-CC40-85EA-29BD14AF6BB7}"/>
              </a:ext>
            </a:extLst>
          </p:cNvPr>
          <p:cNvSpPr>
            <a:spLocks noGrp="1"/>
          </p:cNvSpPr>
          <p:nvPr>
            <p:ph type="ctrTitle"/>
          </p:nvPr>
        </p:nvSpPr>
        <p:spPr>
          <a:xfrm>
            <a:off x="8022021" y="3428999"/>
            <a:ext cx="3852041" cy="1636987"/>
          </a:xfrm>
        </p:spPr>
        <p:txBody>
          <a:bodyPr>
            <a:normAutofit/>
          </a:bodyPr>
          <a:lstStyle/>
          <a:p>
            <a:r>
              <a:rPr lang="en-GB" sz="2000" b="1" dirty="0">
                <a:latin typeface="Arial" panose="020B0604020202020204" pitchFamily="34" charset="0"/>
                <a:ea typeface="Calibri" panose="020F0502020204030204" pitchFamily="34" charset="0"/>
                <a:cs typeface="Arial" panose="020B0604020202020204" pitchFamily="34" charset="0"/>
              </a:rPr>
              <a:t>Harnessing Partnerships and Collaborations for Public Sector Survival and Sustainability: Implications for the Human Resource</a:t>
            </a:r>
            <a:endParaRPr lang="x-none" sz="20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7A1EDCD5-BCC7-9D4D-841B-3015650959EE}"/>
              </a:ext>
            </a:extLst>
          </p:cNvPr>
          <p:cNvSpPr>
            <a:spLocks noGrp="1"/>
          </p:cNvSpPr>
          <p:nvPr>
            <p:ph type="subTitle" idx="1"/>
          </p:nvPr>
        </p:nvSpPr>
        <p:spPr>
          <a:xfrm>
            <a:off x="7782910" y="5596127"/>
            <a:ext cx="4330262" cy="707134"/>
          </a:xfrm>
        </p:spPr>
        <p:txBody>
          <a:bodyPr>
            <a:noAutofit/>
          </a:bodyPr>
          <a:lstStyle/>
          <a:p>
            <a:pPr>
              <a:lnSpc>
                <a:spcPct val="100000"/>
              </a:lnSpc>
              <a:spcBef>
                <a:spcPts val="400"/>
              </a:spcBef>
            </a:pPr>
            <a:r>
              <a:rPr lang="en-GB" sz="1800" dirty="0">
                <a:latin typeface="Arial" panose="020B0604020202020204" pitchFamily="34" charset="0"/>
                <a:ea typeface="Calibri" panose="020F0502020204030204" pitchFamily="34" charset="0"/>
                <a:cs typeface="Arial" panose="020B0604020202020204" pitchFamily="34" charset="0"/>
              </a:rPr>
              <a:t>Mr. Moses </a:t>
            </a:r>
            <a:r>
              <a:rPr lang="en-GB" sz="1800" dirty="0" err="1">
                <a:latin typeface="Arial" panose="020B0604020202020204" pitchFamily="34" charset="0"/>
                <a:ea typeface="Calibri" panose="020F0502020204030204" pitchFamily="34" charset="0"/>
                <a:cs typeface="Arial" panose="020B0604020202020204" pitchFamily="34" charset="0"/>
              </a:rPr>
              <a:t>Witta</a:t>
            </a:r>
            <a:r>
              <a:rPr lang="en-GB" sz="1800" dirty="0">
                <a:latin typeface="Arial" panose="020B0604020202020204" pitchFamily="34" charset="0"/>
                <a:ea typeface="Calibri" panose="020F0502020204030204" pitchFamily="34" charset="0"/>
                <a:cs typeface="Arial" panose="020B0604020202020204" pitchFamily="34" charset="0"/>
              </a:rPr>
              <a:t> </a:t>
            </a:r>
            <a:r>
              <a:rPr lang="en-GB" sz="1800" dirty="0" err="1">
                <a:latin typeface="Arial" panose="020B0604020202020204" pitchFamily="34" charset="0"/>
                <a:ea typeface="Calibri" panose="020F0502020204030204" pitchFamily="34" charset="0"/>
                <a:cs typeface="Arial" panose="020B0604020202020204" pitchFamily="34" charset="0"/>
              </a:rPr>
              <a:t>Mbubi</a:t>
            </a:r>
            <a:r>
              <a:rPr lang="en-GB" sz="1800" dirty="0">
                <a:latin typeface="Arial" panose="020B0604020202020204" pitchFamily="34" charset="0"/>
                <a:ea typeface="Calibri" panose="020F0502020204030204" pitchFamily="34" charset="0"/>
                <a:cs typeface="Arial" panose="020B0604020202020204" pitchFamily="34" charset="0"/>
              </a:rPr>
              <a:t>, </a:t>
            </a:r>
          </a:p>
          <a:p>
            <a:pPr>
              <a:lnSpc>
                <a:spcPct val="100000"/>
              </a:lnSpc>
              <a:spcBef>
                <a:spcPts val="400"/>
              </a:spcBef>
            </a:pPr>
            <a:r>
              <a:rPr lang="en-GB" sz="1800" dirty="0">
                <a:latin typeface="Arial" panose="020B0604020202020204" pitchFamily="34" charset="0"/>
                <a:ea typeface="Calibri" panose="020F0502020204030204" pitchFamily="34" charset="0"/>
                <a:cs typeface="Arial" panose="020B0604020202020204" pitchFamily="34" charset="0"/>
              </a:rPr>
              <a:t>President HRMAU</a:t>
            </a:r>
            <a:endParaRPr lang="x-none" sz="1800" dirty="0">
              <a:latin typeface="Arial" panose="020B0604020202020204" pitchFamily="34" charset="0"/>
              <a:cs typeface="Arial" panose="020B0604020202020204" pitchFamily="34" charset="0"/>
            </a:endParaRPr>
          </a:p>
        </p:txBody>
      </p:sp>
      <p:cxnSp>
        <p:nvCxnSpPr>
          <p:cNvPr id="16" name="Straight Connector 13">
            <a:extLst>
              <a:ext uri="{FF2B5EF4-FFF2-40B4-BE49-F238E27FC236}">
                <a16:creationId xmlns:a16="http://schemas.microsoft.com/office/drawing/2014/main" xmlns="" id="{BCDAEC91-5BCE-4B55-9CC0-43EF94CB73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095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EA86CFD-699E-804F-93F0-DE7E3763D92D}"/>
              </a:ext>
            </a:extLst>
          </p:cNvPr>
          <p:cNvSpPr>
            <a:spLocks noGrp="1"/>
          </p:cNvSpPr>
          <p:nvPr>
            <p:ph type="title"/>
          </p:nvPr>
        </p:nvSpPr>
        <p:spPr>
          <a:xfrm>
            <a:off x="838200" y="365125"/>
            <a:ext cx="10515600" cy="1325563"/>
          </a:xfrm>
        </p:spPr>
        <p:txBody>
          <a:bodyPr>
            <a:normAutofit/>
          </a:bodyPr>
          <a:lstStyle/>
          <a:p>
            <a:r>
              <a:rPr lang="x-none" sz="5400" b="1">
                <a:latin typeface="Arial" panose="020B0604020202020204" pitchFamily="34" charset="0"/>
                <a:cs typeface="Arial" panose="020B0604020202020204" pitchFamily="34" charset="0"/>
              </a:rPr>
              <a:t>Definitions</a:t>
            </a:r>
          </a:p>
        </p:txBody>
      </p:sp>
      <p:sp>
        <p:nvSpPr>
          <p:cNvPr id="15"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5247EFA0-F5B3-984F-A805-CBDDD7BF5C18}"/>
              </a:ext>
            </a:extLst>
          </p:cNvPr>
          <p:cNvSpPr>
            <a:spLocks noGrp="1"/>
          </p:cNvSpPr>
          <p:nvPr>
            <p:ph idx="1"/>
          </p:nvPr>
        </p:nvSpPr>
        <p:spPr>
          <a:xfrm>
            <a:off x="838200" y="1929384"/>
            <a:ext cx="10515600" cy="4251960"/>
          </a:xfrm>
        </p:spPr>
        <p:txBody>
          <a:bodyPr>
            <a:normAutofit/>
          </a:bodyPr>
          <a:lstStyle/>
          <a:p>
            <a:pPr marL="0" indent="0">
              <a:buNone/>
            </a:pPr>
            <a:r>
              <a:rPr lang="en-GB" sz="1500" dirty="0">
                <a:latin typeface="Arial" panose="020B0604020202020204" pitchFamily="34" charset="0"/>
                <a:cs typeface="Arial" panose="020B0604020202020204" pitchFamily="34" charset="0"/>
              </a:rPr>
              <a:t>A partnership is when </a:t>
            </a:r>
            <a:r>
              <a:rPr lang="en-GB" sz="1500" b="1" dirty="0">
                <a:latin typeface="Arial" panose="020B0604020202020204" pitchFamily="34" charset="0"/>
                <a:cs typeface="Arial" panose="020B0604020202020204" pitchFamily="34" charset="0"/>
              </a:rPr>
              <a:t>two or more people work together to complete a task</a:t>
            </a:r>
            <a:r>
              <a:rPr lang="en-GB" sz="1500" dirty="0">
                <a:latin typeface="Arial" panose="020B0604020202020204" pitchFamily="34" charset="0"/>
                <a:cs typeface="Arial" panose="020B0604020202020204" pitchFamily="34" charset="0"/>
              </a:rPr>
              <a:t>. Those people are partners. Some partners are not individuals but corporations or governments.</a:t>
            </a:r>
          </a:p>
          <a:p>
            <a:pPr marL="0" indent="0">
              <a:buNone/>
            </a:pPr>
            <a:endParaRPr lang="en-GB" sz="1500" b="1"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Collaboration</a:t>
            </a:r>
            <a:r>
              <a:rPr lang="en-GB" sz="1500" dirty="0">
                <a:latin typeface="Arial" panose="020B0604020202020204" pitchFamily="34" charset="0"/>
                <a:cs typeface="Arial" panose="020B0604020202020204" pitchFamily="34" charset="0"/>
              </a:rPr>
              <a:t> is the act of working together to produce a piece of work, especially a book or some research</a:t>
            </a:r>
            <a:endParaRPr lang="x-none"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Partnerships was taken to describe a deeper form of collaboration, one that is often formalized. These terms are similar and different, </a:t>
            </a:r>
            <a:r>
              <a:rPr lang="en-GB" sz="1500" b="1" i="1" dirty="0">
                <a:latin typeface="Arial" panose="020B0604020202020204" pitchFamily="34" charset="0"/>
                <a:cs typeface="Arial" panose="020B0604020202020204" pitchFamily="34" charset="0"/>
              </a:rPr>
              <a:t>all partnerships are a form of collaboration</a:t>
            </a:r>
            <a:r>
              <a:rPr lang="en-GB" sz="1500" dirty="0">
                <a:latin typeface="Arial" panose="020B0604020202020204" pitchFamily="34" charset="0"/>
                <a:cs typeface="Arial" panose="020B0604020202020204" pitchFamily="34" charset="0"/>
              </a:rPr>
              <a:t>, </a:t>
            </a:r>
            <a:r>
              <a:rPr lang="en-GB" sz="1500" b="1" i="1" dirty="0">
                <a:latin typeface="Arial" panose="020B0604020202020204" pitchFamily="34" charset="0"/>
                <a:cs typeface="Arial" panose="020B0604020202020204" pitchFamily="34" charset="0"/>
              </a:rPr>
              <a:t>but not all collaboration is a partnership</a:t>
            </a:r>
            <a:r>
              <a:rPr lang="en-GB" sz="1500" dirty="0">
                <a:latin typeface="Arial" panose="020B0604020202020204" pitchFamily="34" charset="0"/>
                <a:cs typeface="Arial" panose="020B0604020202020204" pitchFamily="34" charset="0"/>
              </a:rPr>
              <a:t>. Some organizations may be more comfortable in a less formal collaboration when first working with another organization. This allows time to get to know one another and to avoid the higher risk involved in a more formal partnership. In addition, opportunities to collaborate may arise quickly, leaving organizations little time to take the steps to formalize a partnership.</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Working in partnership and collaboration is not easy and is often more time-consuming than working alone. It requires a </a:t>
            </a:r>
            <a:r>
              <a:rPr lang="en-GB" sz="1500" b="1" dirty="0">
                <a:latin typeface="Arial" panose="020B0604020202020204" pitchFamily="34" charset="0"/>
                <a:cs typeface="Arial" panose="020B0604020202020204" pitchFamily="34" charset="0"/>
              </a:rPr>
              <a:t>particular knowledge and skill set among the individuals involved</a:t>
            </a:r>
            <a:r>
              <a:rPr lang="en-GB" sz="1500" dirty="0">
                <a:latin typeface="Arial" panose="020B0604020202020204" pitchFamily="34" charset="0"/>
                <a:cs typeface="Arial" panose="020B0604020202020204" pitchFamily="34" charset="0"/>
              </a:rPr>
              <a:t>, and a certain level of capacity within each of the organizations. Employees exchange and share knowledge, experiences, know-how, and expertise.</a:t>
            </a:r>
          </a:p>
          <a:p>
            <a:endParaRPr lang="x-none"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6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a16="http://schemas.microsoft.com/office/drawing/2014/main" xmlns="" id="{2B97F24A-32CE-4C1C-A50D-3016B394D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6902ABB-214B-484F-8C1A-EB480406C8A4}"/>
              </a:ext>
            </a:extLst>
          </p:cNvPr>
          <p:cNvSpPr>
            <a:spLocks noGrp="1"/>
          </p:cNvSpPr>
          <p:nvPr>
            <p:ph type="title"/>
          </p:nvPr>
        </p:nvSpPr>
        <p:spPr>
          <a:xfrm>
            <a:off x="630936" y="639520"/>
            <a:ext cx="3904488" cy="1719072"/>
          </a:xfrm>
        </p:spPr>
        <p:txBody>
          <a:bodyPr vert="horz" lIns="91440" tIns="45720" rIns="91440" bIns="45720" rtlCol="0" anchor="b">
            <a:normAutofit fontScale="90000"/>
          </a:bodyPr>
          <a:lstStyle/>
          <a:p>
            <a:r>
              <a:rPr lang="en-US" sz="2700" b="1" kern="1200" dirty="0">
                <a:solidFill>
                  <a:schemeClr val="tx1"/>
                </a:solidFill>
                <a:latin typeface="Arial" panose="020B0604020202020204" pitchFamily="34" charset="0"/>
                <a:cs typeface="Arial" panose="020B0604020202020204" pitchFamily="34" charset="0"/>
              </a:rPr>
              <a:t>Why has collaboration /Partnerships become more prevalent in government </a:t>
            </a:r>
            <a:r>
              <a:rPr lang="en-US" sz="2400" b="1" kern="1200" dirty="0">
                <a:solidFill>
                  <a:schemeClr val="tx1"/>
                </a:solidFill>
                <a:latin typeface="+mj-lt"/>
                <a:ea typeface="+mj-ea"/>
                <a:cs typeface="+mj-cs"/>
              </a:rPr>
              <a:t>- </a:t>
            </a:r>
            <a:r>
              <a:rPr lang="en-US" sz="2400" i="1" kern="1200" dirty="0">
                <a:solidFill>
                  <a:schemeClr val="tx1"/>
                </a:solidFill>
                <a:latin typeface="+mj-lt"/>
                <a:ea typeface="+mj-ea"/>
                <a:cs typeface="+mj-cs"/>
              </a:rPr>
              <a:t>a new paradigm shift.</a:t>
            </a:r>
          </a:p>
        </p:txBody>
      </p:sp>
      <p:sp>
        <p:nvSpPr>
          <p:cNvPr id="13" name="sketch line">
            <a:extLst>
              <a:ext uri="{FF2B5EF4-FFF2-40B4-BE49-F238E27FC236}">
                <a16:creationId xmlns:a16="http://schemas.microsoft.com/office/drawing/2014/main" xmlns="" id="{CD8B4F24-440B-49E9-B85D-733523DC06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7524A0F4-5562-A449-A71B-DC59BFD78C3A}"/>
              </a:ext>
            </a:extLst>
          </p:cNvPr>
          <p:cNvSpPr txBox="1"/>
          <p:nvPr/>
        </p:nvSpPr>
        <p:spPr>
          <a:xfrm>
            <a:off x="813816" y="6526670"/>
            <a:ext cx="9366504" cy="276466"/>
          </a:xfrm>
          <a:prstGeom prst="rect">
            <a:avLst/>
          </a:prstGeom>
        </p:spPr>
        <p:txBody>
          <a:bodyPr vert="horz" lIns="91440" tIns="45720" rIns="91440" bIns="45720" rtlCol="0" anchor="b">
            <a:normAutofit/>
          </a:bodyPr>
          <a:lstStyle/>
          <a:p>
            <a:pPr>
              <a:lnSpc>
                <a:spcPct val="90000"/>
              </a:lnSpc>
              <a:spcAft>
                <a:spcPts val="600"/>
              </a:spcAft>
            </a:pPr>
            <a:r>
              <a:rPr lang="en-US" sz="700" dirty="0">
                <a:latin typeface="Arial" panose="020B0604020202020204" pitchFamily="34" charset="0"/>
                <a:cs typeface="Arial" panose="020B0604020202020204" pitchFamily="34" charset="0"/>
              </a:rPr>
              <a:t>© Collaboration-Practices-in-govt-and-business. pdf –commissioned research –Wellesley institute on advancing urban health</a:t>
            </a:r>
          </a:p>
        </p:txBody>
      </p:sp>
      <p:graphicFrame>
        <p:nvGraphicFramePr>
          <p:cNvPr id="5" name="Table 5">
            <a:extLst>
              <a:ext uri="{FF2B5EF4-FFF2-40B4-BE49-F238E27FC236}">
                <a16:creationId xmlns:a16="http://schemas.microsoft.com/office/drawing/2014/main" xmlns="" id="{C66B53CD-38CC-1C4C-BBD6-B907177E2FA2}"/>
              </a:ext>
            </a:extLst>
          </p:cNvPr>
          <p:cNvGraphicFramePr>
            <a:graphicFrameLocks noGrp="1"/>
          </p:cNvGraphicFramePr>
          <p:nvPr>
            <p:ph idx="1"/>
            <p:extLst>
              <p:ext uri="{D42A27DB-BD31-4B8C-83A1-F6EECF244321}">
                <p14:modId xmlns:p14="http://schemas.microsoft.com/office/powerpoint/2010/main" val="2420565413"/>
              </p:ext>
            </p:extLst>
          </p:nvPr>
        </p:nvGraphicFramePr>
        <p:xfrm>
          <a:off x="4654296" y="292608"/>
          <a:ext cx="6903720" cy="6124333"/>
        </p:xfrm>
        <a:graphic>
          <a:graphicData uri="http://schemas.openxmlformats.org/drawingml/2006/table">
            <a:tbl>
              <a:tblPr firstRow="1" bandRow="1">
                <a:tableStyleId>{5A111915-BE36-4E01-A7E5-04B1672EAD32}</a:tableStyleId>
              </a:tblPr>
              <a:tblGrid>
                <a:gridCol w="6903720">
                  <a:extLst>
                    <a:ext uri="{9D8B030D-6E8A-4147-A177-3AD203B41FA5}">
                      <a16:colId xmlns:a16="http://schemas.microsoft.com/office/drawing/2014/main" xmlns="" val="120357513"/>
                    </a:ext>
                  </a:extLst>
                </a:gridCol>
              </a:tblGrid>
              <a:tr h="1729925">
                <a:tc>
                  <a:txBody>
                    <a:bodyPr/>
                    <a:lstStyle/>
                    <a:p>
                      <a:r>
                        <a:rPr lang="en-GB" sz="1500" b="1" dirty="0">
                          <a:solidFill>
                            <a:schemeClr val="tx1"/>
                          </a:solidFill>
                          <a:latin typeface="Arial" panose="020B0604020202020204" pitchFamily="34" charset="0"/>
                          <a:cs typeface="Arial" panose="020B0604020202020204" pitchFamily="34" charset="0"/>
                        </a:rPr>
                        <a:t>Increasing pressure </a:t>
                      </a:r>
                      <a:r>
                        <a:rPr lang="en-GB" sz="1500" b="0" dirty="0">
                          <a:solidFill>
                            <a:schemeClr val="tx1"/>
                          </a:solidFill>
                          <a:latin typeface="Arial" panose="020B0604020202020204" pitchFamily="34" charset="0"/>
                          <a:cs typeface="Arial" panose="020B0604020202020204" pitchFamily="34" charset="0"/>
                        </a:rPr>
                        <a:t>on governments to </a:t>
                      </a:r>
                      <a:r>
                        <a:rPr lang="en-GB" sz="1500" b="1" u="sng" dirty="0">
                          <a:solidFill>
                            <a:schemeClr val="tx1"/>
                          </a:solidFill>
                          <a:latin typeface="Arial" panose="020B0604020202020204" pitchFamily="34" charset="0"/>
                          <a:cs typeface="Arial" panose="020B0604020202020204" pitchFamily="34" charset="0"/>
                        </a:rPr>
                        <a:t>reduce costs </a:t>
                      </a:r>
                      <a:r>
                        <a:rPr lang="en-GB" sz="1500" b="0" dirty="0">
                          <a:solidFill>
                            <a:schemeClr val="tx1"/>
                          </a:solidFill>
                          <a:latin typeface="Arial" panose="020B0604020202020204" pitchFamily="34" charset="0"/>
                          <a:cs typeface="Arial" panose="020B0604020202020204" pitchFamily="34" charset="0"/>
                        </a:rPr>
                        <a:t>and </a:t>
                      </a:r>
                      <a:r>
                        <a:rPr lang="en-GB" sz="1500" b="1" u="sng" dirty="0">
                          <a:solidFill>
                            <a:schemeClr val="tx1"/>
                          </a:solidFill>
                          <a:latin typeface="Arial" panose="020B0604020202020204" pitchFamily="34" charset="0"/>
                          <a:cs typeface="Arial" panose="020B0604020202020204" pitchFamily="34" charset="0"/>
                        </a:rPr>
                        <a:t>improve efficiencies</a:t>
                      </a:r>
                      <a:r>
                        <a:rPr lang="en-GB" sz="1500" b="0" dirty="0">
                          <a:solidFill>
                            <a:schemeClr val="tx1"/>
                          </a:solidFill>
                          <a:latin typeface="Arial" panose="020B0604020202020204" pitchFamily="34" charset="0"/>
                          <a:cs typeface="Arial" panose="020B0604020202020204" pitchFamily="34" charset="0"/>
                        </a:rPr>
                        <a:t>, in reaction to </a:t>
                      </a:r>
                      <a:r>
                        <a:rPr lang="en-GB" sz="1500" b="0" i="1" dirty="0">
                          <a:solidFill>
                            <a:schemeClr val="tx1"/>
                          </a:solidFill>
                          <a:latin typeface="Arial" panose="020B0604020202020204" pitchFamily="34" charset="0"/>
                          <a:cs typeface="Arial" panose="020B0604020202020204" pitchFamily="34" charset="0"/>
                        </a:rPr>
                        <a:t>rising deficits and growing voter resistance to tax increases</a:t>
                      </a:r>
                      <a:r>
                        <a:rPr lang="en-GB" sz="1500" b="0" dirty="0">
                          <a:solidFill>
                            <a:schemeClr val="tx1"/>
                          </a:solidFill>
                          <a:latin typeface="Arial" panose="020B0604020202020204" pitchFamily="34" charset="0"/>
                          <a:cs typeface="Arial" panose="020B0604020202020204" pitchFamily="34" charset="0"/>
                        </a:rPr>
                        <a:t>. Governments are increasingly focused on core competencies, exploring privatization, out-sourcing and downloading, and reassessing their essential functions (</a:t>
                      </a:r>
                      <a:r>
                        <a:rPr lang="en-GB" sz="1500" b="0" i="1" dirty="0">
                          <a:solidFill>
                            <a:schemeClr val="tx1"/>
                          </a:solidFill>
                          <a:latin typeface="Arial" panose="020B0604020202020204" pitchFamily="34" charset="0"/>
                          <a:cs typeface="Arial" panose="020B0604020202020204" pitchFamily="34" charset="0"/>
                        </a:rPr>
                        <a:t>eventually moving from government as doer to governance as facilitator</a:t>
                      </a:r>
                      <a:r>
                        <a:rPr lang="en-GB" sz="1500" b="0" dirty="0">
                          <a:solidFill>
                            <a:schemeClr val="tx1"/>
                          </a:solidFill>
                          <a:latin typeface="Arial" panose="020B0604020202020204" pitchFamily="34" charset="0"/>
                          <a:cs typeface="Arial" panose="020B0604020202020204" pitchFamily="34" charset="0"/>
                        </a:rPr>
                        <a:t>). </a:t>
                      </a:r>
                      <a:endParaRPr lang="x-none" sz="1400" b="0" i="1" dirty="0">
                        <a:solidFill>
                          <a:schemeClr val="tx1"/>
                        </a:solidFill>
                        <a:latin typeface="Arial" panose="020B0604020202020204" pitchFamily="34" charset="0"/>
                        <a:cs typeface="Arial" panose="020B0604020202020204" pitchFamily="34" charset="0"/>
                      </a:endParaRPr>
                    </a:p>
                  </a:txBody>
                  <a:tcPr marL="88458" marR="88458" marT="44229" marB="44229">
                    <a:lnL w="3175" cap="flat" cmpd="sng" algn="ctr">
                      <a:solidFill>
                        <a:schemeClr val="accent1">
                          <a:lumMod val="40000"/>
                          <a:lumOff val="60000"/>
                        </a:schemeClr>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1073457786"/>
                  </a:ext>
                </a:extLst>
              </a:tr>
              <a:tr h="1995048">
                <a:tc>
                  <a:txBody>
                    <a:bodyPr/>
                    <a:lstStyle/>
                    <a:p>
                      <a:r>
                        <a:rPr lang="en-GB" sz="1500">
                          <a:latin typeface="Arial" panose="020B0604020202020204" pitchFamily="34" charset="0"/>
                          <a:cs typeface="Arial" panose="020B0604020202020204" pitchFamily="34" charset="0"/>
                        </a:rPr>
                        <a:t>Increasing pressure to </a:t>
                      </a:r>
                      <a:r>
                        <a:rPr lang="en-GB" sz="1500" b="1" u="sng">
                          <a:latin typeface="Arial" panose="020B0604020202020204" pitchFamily="34" charset="0"/>
                          <a:cs typeface="Arial" panose="020B0604020202020204" pitchFamily="34" charset="0"/>
                        </a:rPr>
                        <a:t>demonstrate the effectiveness of government services</a:t>
                      </a:r>
                      <a:r>
                        <a:rPr lang="en-GB" sz="1500">
                          <a:latin typeface="Arial" panose="020B0604020202020204" pitchFamily="34" charset="0"/>
                          <a:cs typeface="Arial" panose="020B0604020202020204" pitchFamily="34" charset="0"/>
                        </a:rPr>
                        <a:t>. However, governments have been hard-pressed to demonstrate not only value for money but even evidence of actual results. The growing realization of the complexity of many social problems, coupled with an increasing tendency of citizens to question hierarchical authority, has diminished governments’ perceived legitimacy as the ultimate arbiters of public concerns. </a:t>
                      </a:r>
                      <a:endParaRPr lang="x-none" sz="1500" b="0" i="1">
                        <a:solidFill>
                          <a:schemeClr val="tx1"/>
                        </a:solidFill>
                        <a:latin typeface="Arial" panose="020B0604020202020204" pitchFamily="34" charset="0"/>
                        <a:cs typeface="Arial" panose="020B0604020202020204" pitchFamily="34" charset="0"/>
                      </a:endParaRPr>
                    </a:p>
                  </a:txBody>
                  <a:tcPr marL="88458" marR="88458" marT="44229" marB="44229">
                    <a:lnL w="3175" cap="flat" cmpd="sng" algn="ctr">
                      <a:solidFill>
                        <a:schemeClr val="accent1">
                          <a:lumMod val="40000"/>
                          <a:lumOff val="60000"/>
                        </a:schemeClr>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2368368899"/>
                  </a:ext>
                </a:extLst>
              </a:tr>
              <a:tr h="1199680">
                <a:tc>
                  <a:txBody>
                    <a:bodyPr/>
                    <a:lstStyle/>
                    <a:p>
                      <a:r>
                        <a:rPr lang="en-GB" sz="1500" b="1" u="sng">
                          <a:latin typeface="Arial" panose="020B0604020202020204" pitchFamily="34" charset="0"/>
                          <a:cs typeface="Arial" panose="020B0604020202020204" pitchFamily="34" charset="0"/>
                        </a:rPr>
                        <a:t>Devolving functions and decisions</a:t>
                      </a:r>
                      <a:r>
                        <a:rPr lang="en-GB" sz="1500">
                          <a:latin typeface="Arial" panose="020B0604020202020204" pitchFamily="34" charset="0"/>
                          <a:cs typeface="Arial" panose="020B0604020202020204" pitchFamily="34" charset="0"/>
                        </a:rPr>
                        <a:t>, governments have also faced increasing segmentation or the “silo effect,” where individual branches and departments act in isolation, or counterproductively. Governments are now working to integrate or join up government functions. </a:t>
                      </a:r>
                      <a:endParaRPr lang="x-none" sz="1500" b="0" i="1">
                        <a:solidFill>
                          <a:schemeClr val="tx1"/>
                        </a:solidFill>
                        <a:latin typeface="Arial" panose="020B0604020202020204" pitchFamily="34" charset="0"/>
                        <a:cs typeface="Arial" panose="020B0604020202020204" pitchFamily="34" charset="0"/>
                      </a:endParaRPr>
                    </a:p>
                  </a:txBody>
                  <a:tcPr marL="88458" marR="88458" marT="44229" marB="44229">
                    <a:lnL w="3175" cap="flat" cmpd="sng" algn="ctr">
                      <a:solidFill>
                        <a:schemeClr val="accent1">
                          <a:lumMod val="40000"/>
                          <a:lumOff val="60000"/>
                        </a:schemeClr>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2494150424"/>
                  </a:ext>
                </a:extLst>
              </a:tr>
              <a:tr h="1199680">
                <a:tc>
                  <a:txBody>
                    <a:bodyPr/>
                    <a:lstStyle/>
                    <a:p>
                      <a:r>
                        <a:rPr lang="en-GB" sz="1500" dirty="0">
                          <a:latin typeface="Arial" panose="020B0604020202020204" pitchFamily="34" charset="0"/>
                          <a:cs typeface="Arial" panose="020B0604020202020204" pitchFamily="34" charset="0"/>
                        </a:rPr>
                        <a:t>As the complexity of social problems becomes more evident, governments have begun to try to </a:t>
                      </a:r>
                      <a:r>
                        <a:rPr lang="en-GB" sz="1500" b="1" u="sng" dirty="0">
                          <a:latin typeface="Arial" panose="020B0604020202020204" pitchFamily="34" charset="0"/>
                          <a:cs typeface="Arial" panose="020B0604020202020204" pitchFamily="34" charset="0"/>
                        </a:rPr>
                        <a:t>become more inclusive,</a:t>
                      </a:r>
                      <a:r>
                        <a:rPr lang="en-GB" sz="1500" dirty="0">
                          <a:latin typeface="Arial" panose="020B0604020202020204" pitchFamily="34" charset="0"/>
                          <a:cs typeface="Arial" panose="020B0604020202020204" pitchFamily="34" charset="0"/>
                        </a:rPr>
                        <a:t> and to draw in a wider range of perspectives to produce higher quality decisions in response to these issues.</a:t>
                      </a:r>
                      <a:endParaRPr lang="x-none" sz="1500" b="0" i="1" dirty="0">
                        <a:solidFill>
                          <a:schemeClr val="tx1"/>
                        </a:solidFill>
                        <a:latin typeface="Arial" panose="020B0604020202020204" pitchFamily="34" charset="0"/>
                        <a:cs typeface="Arial" panose="020B0604020202020204" pitchFamily="34" charset="0"/>
                      </a:endParaRPr>
                    </a:p>
                  </a:txBody>
                  <a:tcPr marL="88458" marR="88458" marT="44229" marB="44229">
                    <a:lnL w="3175" cap="flat" cmpd="sng" algn="ctr">
                      <a:solidFill>
                        <a:schemeClr val="accent1">
                          <a:lumMod val="40000"/>
                          <a:lumOff val="60000"/>
                        </a:schemeClr>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2017019357"/>
                  </a:ext>
                </a:extLst>
              </a:tr>
            </a:tbl>
          </a:graphicData>
        </a:graphic>
      </p:graphicFrame>
    </p:spTree>
    <p:extLst>
      <p:ext uri="{BB962C8B-B14F-4D97-AF65-F5344CB8AC3E}">
        <p14:creationId xmlns:p14="http://schemas.microsoft.com/office/powerpoint/2010/main" val="379093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5">
            <a:extLst>
              <a:ext uri="{FF2B5EF4-FFF2-40B4-BE49-F238E27FC236}">
                <a16:creationId xmlns:a16="http://schemas.microsoft.com/office/drawing/2014/main" xmlns="" id="{665DBBEF-238B-476B-96AB-8AAC3224E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6902ABB-214B-484F-8C1A-EB480406C8A4}"/>
              </a:ext>
            </a:extLst>
          </p:cNvPr>
          <p:cNvSpPr>
            <a:spLocks noGrp="1"/>
          </p:cNvSpPr>
          <p:nvPr>
            <p:ph type="title"/>
          </p:nvPr>
        </p:nvSpPr>
        <p:spPr>
          <a:xfrm>
            <a:off x="638882" y="1487424"/>
            <a:ext cx="3396670" cy="2725285"/>
          </a:xfrm>
        </p:spPr>
        <p:txBody>
          <a:bodyPr vert="horz" lIns="91440" tIns="45720" rIns="91440" bIns="45720" rtlCol="0" anchor="b">
            <a:normAutofit/>
          </a:bodyPr>
          <a:lstStyle/>
          <a:p>
            <a:r>
              <a:rPr lang="en-US" sz="3600" b="1" kern="1200" dirty="0">
                <a:solidFill>
                  <a:schemeClr val="tx1"/>
                </a:solidFill>
                <a:latin typeface="Arial" panose="020B0604020202020204" pitchFamily="34" charset="0"/>
                <a:cs typeface="Arial" panose="020B0604020202020204" pitchFamily="34" charset="0"/>
              </a:rPr>
              <a:t>What objectives underlie the drive for collaboration?</a:t>
            </a:r>
          </a:p>
        </p:txBody>
      </p:sp>
      <p:sp>
        <p:nvSpPr>
          <p:cNvPr id="28" name="sketch line">
            <a:extLst>
              <a:ext uri="{FF2B5EF4-FFF2-40B4-BE49-F238E27FC236}">
                <a16:creationId xmlns:a16="http://schemas.microsoft.com/office/drawing/2014/main" xmlns=""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5">
            <a:extLst>
              <a:ext uri="{FF2B5EF4-FFF2-40B4-BE49-F238E27FC236}">
                <a16:creationId xmlns:a16="http://schemas.microsoft.com/office/drawing/2014/main" xmlns="" id="{C66B53CD-38CC-1C4C-BBD6-B907177E2FA2}"/>
              </a:ext>
            </a:extLst>
          </p:cNvPr>
          <p:cNvGraphicFramePr>
            <a:graphicFrameLocks noGrp="1"/>
          </p:cNvGraphicFramePr>
          <p:nvPr>
            <p:ph idx="1"/>
            <p:extLst>
              <p:ext uri="{D42A27DB-BD31-4B8C-83A1-F6EECF244321}">
                <p14:modId xmlns:p14="http://schemas.microsoft.com/office/powerpoint/2010/main" val="86633061"/>
              </p:ext>
            </p:extLst>
          </p:nvPr>
        </p:nvGraphicFramePr>
        <p:xfrm>
          <a:off x="4177274" y="326694"/>
          <a:ext cx="7735824" cy="6064034"/>
        </p:xfrm>
        <a:graphic>
          <a:graphicData uri="http://schemas.openxmlformats.org/drawingml/2006/table">
            <a:tbl>
              <a:tblPr firstRow="1" bandRow="1">
                <a:solidFill>
                  <a:schemeClr val="bg1"/>
                </a:solidFill>
                <a:tableStyleId>{8799B23B-EC83-4686-B30A-512413B5E67A}</a:tableStyleId>
              </a:tblPr>
              <a:tblGrid>
                <a:gridCol w="7735824">
                  <a:extLst>
                    <a:ext uri="{9D8B030D-6E8A-4147-A177-3AD203B41FA5}">
                      <a16:colId xmlns:a16="http://schemas.microsoft.com/office/drawing/2014/main" xmlns="" val="120357513"/>
                    </a:ext>
                  </a:extLst>
                </a:gridCol>
              </a:tblGrid>
              <a:tr h="1766266">
                <a:tc>
                  <a:txBody>
                    <a:bodyPr/>
                    <a:lstStyle/>
                    <a:p>
                      <a:r>
                        <a:rPr lang="en-GB" sz="1800" b="1" u="sng" cap="none" spc="0" dirty="0">
                          <a:solidFill>
                            <a:schemeClr val="bg1"/>
                          </a:solidFill>
                          <a:latin typeface="Arial" panose="020B0604020202020204" pitchFamily="34" charset="0"/>
                          <a:cs typeface="Arial" panose="020B0604020202020204" pitchFamily="34" charset="0"/>
                        </a:rPr>
                        <a:t>Better customer service:  </a:t>
                      </a:r>
                    </a:p>
                    <a:p>
                      <a:pPr marL="742950" lvl="1" indent="-285750">
                        <a:buFont typeface="Arial" panose="020B0604020202020204" pitchFamily="34" charset="0"/>
                        <a:buChar char="•"/>
                      </a:pPr>
                      <a:r>
                        <a:rPr lang="en-GB" sz="1400" b="0" cap="none" spc="0" dirty="0">
                          <a:solidFill>
                            <a:schemeClr val="bg1"/>
                          </a:solidFill>
                          <a:latin typeface="Arial" panose="020B0604020202020204" pitchFamily="34" charset="0"/>
                          <a:cs typeface="Arial" panose="020B0604020202020204" pitchFamily="34" charset="0"/>
                        </a:rPr>
                        <a:t>Convenience, consumers can access services more easily and at less cost;</a:t>
                      </a:r>
                    </a:p>
                    <a:p>
                      <a:pPr marL="742950" lvl="1" indent="-285750">
                        <a:buFont typeface="Arial" panose="020B0604020202020204" pitchFamily="34" charset="0"/>
                        <a:buChar char="•"/>
                      </a:pPr>
                      <a:r>
                        <a:rPr lang="en-GB" sz="1400" b="0" cap="none" spc="0" dirty="0">
                          <a:solidFill>
                            <a:schemeClr val="bg1"/>
                          </a:solidFill>
                          <a:latin typeface="Arial" panose="020B0604020202020204" pitchFamily="34" charset="0"/>
                          <a:cs typeface="Arial" panose="020B0604020202020204" pitchFamily="34" charset="0"/>
                        </a:rPr>
                        <a:t>Comprehensiveness, consumers have access to a greater variety of services; </a:t>
                      </a:r>
                    </a:p>
                    <a:p>
                      <a:pPr marL="742950" lvl="1" indent="-285750">
                        <a:buFont typeface="Arial" panose="020B0604020202020204" pitchFamily="34" charset="0"/>
                        <a:buChar char="•"/>
                      </a:pPr>
                      <a:r>
                        <a:rPr lang="en-GB" sz="1400" b="0" cap="none" spc="0" dirty="0">
                          <a:solidFill>
                            <a:schemeClr val="bg1"/>
                          </a:solidFill>
                          <a:latin typeface="Arial" panose="020B0604020202020204" pitchFamily="34" charset="0"/>
                          <a:cs typeface="Arial" panose="020B0604020202020204" pitchFamily="34" charset="0"/>
                        </a:rPr>
                        <a:t>Simultaneity, consumers can access multiple services at the same time; </a:t>
                      </a:r>
                    </a:p>
                    <a:p>
                      <a:pPr marL="742950" lvl="1" indent="-285750">
                        <a:buFont typeface="Arial" panose="020B0604020202020204" pitchFamily="34" charset="0"/>
                        <a:buChar char="•"/>
                      </a:pPr>
                      <a:r>
                        <a:rPr lang="en-GB" sz="1400" b="0" cap="none" spc="0" dirty="0">
                          <a:solidFill>
                            <a:schemeClr val="bg1"/>
                          </a:solidFill>
                          <a:latin typeface="Arial" panose="020B0604020202020204" pitchFamily="34" charset="0"/>
                          <a:cs typeface="Arial" panose="020B0604020202020204" pitchFamily="34" charset="0"/>
                        </a:rPr>
                        <a:t>Individualization of services, services can be responsive to differentiated needs; </a:t>
                      </a:r>
                    </a:p>
                    <a:p>
                      <a:pPr marL="742950" lvl="1" indent="-285750">
                        <a:buFont typeface="Arial" panose="020B0604020202020204" pitchFamily="34" charset="0"/>
                        <a:buChar char="•"/>
                      </a:pPr>
                      <a:r>
                        <a:rPr lang="en-GB" sz="1400" b="0" cap="none" spc="0" dirty="0">
                          <a:solidFill>
                            <a:schemeClr val="bg1"/>
                          </a:solidFill>
                          <a:latin typeface="Arial" panose="020B0604020202020204" pitchFamily="34" charset="0"/>
                          <a:cs typeface="Arial" panose="020B0604020202020204" pitchFamily="34" charset="0"/>
                        </a:rPr>
                        <a:t>Differential engagement, consumers can engage services at different levels of intensity; </a:t>
                      </a:r>
                    </a:p>
                    <a:p>
                      <a:pPr marL="742950" lvl="1" indent="-285750">
                        <a:buFont typeface="Arial" panose="020B0604020202020204" pitchFamily="34" charset="0"/>
                        <a:buChar char="•"/>
                      </a:pPr>
                      <a:r>
                        <a:rPr lang="en-GB" sz="1400" b="0" cap="none" spc="0" dirty="0">
                          <a:solidFill>
                            <a:schemeClr val="bg1"/>
                          </a:solidFill>
                          <a:latin typeface="Arial" panose="020B0604020202020204" pitchFamily="34" charset="0"/>
                          <a:cs typeface="Arial" panose="020B0604020202020204" pitchFamily="34" charset="0"/>
                        </a:rPr>
                        <a:t>Mainstreaming, blended services reduce stigma for some population sub-groups; </a:t>
                      </a:r>
                    </a:p>
                    <a:p>
                      <a:pPr marL="742950" lvl="1" indent="-285750">
                        <a:buFont typeface="Arial" panose="020B0604020202020204" pitchFamily="34" charset="0"/>
                        <a:buChar char="•"/>
                      </a:pPr>
                      <a:r>
                        <a:rPr lang="en-GB" sz="1400" b="0" cap="none" spc="0" dirty="0">
                          <a:solidFill>
                            <a:schemeClr val="bg1"/>
                          </a:solidFill>
                          <a:latin typeface="Arial" panose="020B0604020202020204" pitchFamily="34" charset="0"/>
                          <a:cs typeface="Arial" panose="020B0604020202020204" pitchFamily="34" charset="0"/>
                        </a:rPr>
                        <a:t>Broader coverage, better outreach;</a:t>
                      </a:r>
                      <a:endParaRPr lang="x-none" sz="1400" b="0" i="1" cap="none" spc="0" dirty="0">
                        <a:solidFill>
                          <a:schemeClr val="bg1"/>
                        </a:solidFill>
                        <a:latin typeface="Arial" panose="020B0604020202020204" pitchFamily="34" charset="0"/>
                        <a:cs typeface="Arial" panose="020B0604020202020204" pitchFamily="34" charset="0"/>
                      </a:endParaRPr>
                    </a:p>
                  </a:txBody>
                  <a:tcPr marL="108994" marR="47247" marT="83842" marB="83842"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xmlns="" val="1073457786"/>
                  </a:ext>
                </a:extLst>
              </a:tr>
              <a:tr h="1766266">
                <a:tc>
                  <a:txBody>
                    <a:bodyPr/>
                    <a:lstStyle/>
                    <a:p>
                      <a:r>
                        <a:rPr lang="en-GB" sz="1800" b="1" u="sng" cap="none" spc="0" dirty="0">
                          <a:solidFill>
                            <a:schemeClr val="tx1"/>
                          </a:solidFill>
                          <a:latin typeface="Arial" panose="020B0604020202020204" pitchFamily="34" charset="0"/>
                          <a:cs typeface="Arial" panose="020B0604020202020204" pitchFamily="34" charset="0"/>
                        </a:rPr>
                        <a:t>Efficiency: </a:t>
                      </a:r>
                    </a:p>
                    <a:p>
                      <a:pPr marL="742950" lvl="1" indent="-285750">
                        <a:buFont typeface="Arial" panose="020B0604020202020204" pitchFamily="34" charset="0"/>
                        <a:buChar char="•"/>
                      </a:pPr>
                      <a:r>
                        <a:rPr lang="en-GB" sz="1400" cap="none" spc="0" dirty="0">
                          <a:solidFill>
                            <a:schemeClr val="tx1"/>
                          </a:solidFill>
                          <a:latin typeface="Arial" panose="020B0604020202020204" pitchFamily="34" charset="0"/>
                          <a:cs typeface="Arial" panose="020B0604020202020204" pitchFamily="34" charset="0"/>
                        </a:rPr>
                        <a:t>Process </a:t>
                      </a:r>
                      <a:r>
                        <a:rPr lang="en-GB" sz="1400" b="0" kern="1200" cap="none" spc="0" dirty="0">
                          <a:solidFill>
                            <a:schemeClr val="tx1"/>
                          </a:solidFill>
                          <a:latin typeface="Arial" panose="020B0604020202020204" pitchFamily="34" charset="0"/>
                          <a:cs typeface="Arial" panose="020B0604020202020204" pitchFamily="34" charset="0"/>
                        </a:rPr>
                        <a:t>efficiency</a:t>
                      </a:r>
                      <a:r>
                        <a:rPr lang="en-GB" sz="1400" cap="none" spc="0" dirty="0">
                          <a:solidFill>
                            <a:schemeClr val="tx1"/>
                          </a:solidFill>
                          <a:latin typeface="Arial" panose="020B0604020202020204" pitchFamily="34" charset="0"/>
                          <a:cs typeface="Arial" panose="020B0604020202020204" pitchFamily="34" charset="0"/>
                        </a:rPr>
                        <a:t>, less duplication of effort, and some activities and processes can be streamlined; </a:t>
                      </a:r>
                    </a:p>
                    <a:p>
                      <a:pPr marL="742950" lvl="1" indent="-285750" algn="l" defTabSz="914400" rtl="0" eaLnBrk="1" latinLnBrk="0" hangingPunct="1">
                        <a:buFont typeface="Arial" panose="020B0604020202020204" pitchFamily="34" charset="0"/>
                        <a:buChar char="•"/>
                      </a:pPr>
                      <a:r>
                        <a:rPr lang="en-GB" sz="1400" b="0" kern="1200" cap="none" spc="0" dirty="0">
                          <a:solidFill>
                            <a:schemeClr val="tx1"/>
                          </a:solidFill>
                          <a:latin typeface="Arial" panose="020B0604020202020204" pitchFamily="34" charset="0"/>
                          <a:cs typeface="Arial" panose="020B0604020202020204" pitchFamily="34" charset="0"/>
                        </a:rPr>
                        <a:t>Cost efficiency, through reduction of transaction costs associated with fragmented services, elimination of duplication, harnessing collective purchasing power, and realization of economies of scale; </a:t>
                      </a:r>
                    </a:p>
                    <a:p>
                      <a:pPr marL="742950" lvl="1" indent="-285750" algn="l" defTabSz="914400" rtl="0" eaLnBrk="1" latinLnBrk="0" hangingPunct="1">
                        <a:buFont typeface="Arial" panose="020B0604020202020204" pitchFamily="34" charset="0"/>
                        <a:buChar char="•"/>
                      </a:pPr>
                      <a:r>
                        <a:rPr lang="en-GB" sz="1400" b="0" kern="1200" cap="none" spc="0" dirty="0">
                          <a:solidFill>
                            <a:schemeClr val="tx1"/>
                          </a:solidFill>
                          <a:latin typeface="Arial" panose="020B0604020202020204" pitchFamily="34" charset="0"/>
                          <a:cs typeface="Arial" panose="020B0604020202020204" pitchFamily="34" charset="0"/>
                        </a:rPr>
                        <a:t>Flexibility, diverse funding streams can be blended in creative and more effective ways; </a:t>
                      </a:r>
                      <a:endParaRPr lang="x-none" sz="1400" b="0" i="1" kern="1200" cap="none" spc="0" dirty="0">
                        <a:solidFill>
                          <a:schemeClr val="tx1"/>
                        </a:solidFill>
                        <a:latin typeface="Arial" panose="020B0604020202020204" pitchFamily="34" charset="0"/>
                        <a:ea typeface="+mn-ea"/>
                        <a:cs typeface="Arial" panose="020B0604020202020204" pitchFamily="34" charset="0"/>
                      </a:endParaRPr>
                    </a:p>
                  </a:txBody>
                  <a:tcPr marL="108994" marR="47247" marT="83842" marB="83842">
                    <a:lnL w="19050" cap="flat" cmpd="sng" algn="ctr">
                      <a:solidFill>
                        <a:schemeClr val="tx1"/>
                      </a:solidFill>
                      <a:prstDash val="solid"/>
                    </a:lnL>
                    <a:lnR w="19050" cap="flat" cmpd="sng" algn="ctr">
                      <a:solidFill>
                        <a:schemeClr val="tx1"/>
                      </a:solidFill>
                      <a:prstDash val="solid"/>
                    </a:lnR>
                    <a:lnT w="38100" cmpd="sng">
                      <a:noFill/>
                    </a:lnT>
                    <a:lnB w="19050" cap="flat" cmpd="sng" algn="ctr">
                      <a:solidFill>
                        <a:schemeClr val="tx1"/>
                      </a:solidFill>
                      <a:prstDash val="solid"/>
                    </a:lnB>
                    <a:noFill/>
                  </a:tcPr>
                </a:tc>
                <a:extLst>
                  <a:ext uri="{0D108BD9-81ED-4DB2-BD59-A6C34878D82A}">
                    <a16:rowId xmlns:a16="http://schemas.microsoft.com/office/drawing/2014/main" xmlns="" val="2368368899"/>
                  </a:ext>
                </a:extLst>
              </a:tr>
              <a:tr h="1961897">
                <a:tc>
                  <a:txBody>
                    <a:bodyPr/>
                    <a:lstStyle/>
                    <a:p>
                      <a:r>
                        <a:rPr lang="en-GB" sz="1800" b="1" u="sng" cap="none" spc="0" dirty="0">
                          <a:solidFill>
                            <a:schemeClr val="tx1"/>
                          </a:solidFill>
                          <a:latin typeface="Arial" panose="020B0604020202020204" pitchFamily="34" charset="0"/>
                          <a:cs typeface="Arial" panose="020B0604020202020204" pitchFamily="34" charset="0"/>
                        </a:rPr>
                        <a:t>Transformed government approaches: </a:t>
                      </a:r>
                    </a:p>
                    <a:p>
                      <a:pPr marL="742950" lvl="1" indent="-285750">
                        <a:buFont typeface="Arial" panose="020B0604020202020204" pitchFamily="34" charset="0"/>
                        <a:buChar char="•"/>
                      </a:pPr>
                      <a:r>
                        <a:rPr lang="en-GB" sz="1400" cap="none" spc="0" dirty="0">
                          <a:solidFill>
                            <a:schemeClr val="tx1"/>
                          </a:solidFill>
                          <a:latin typeface="Arial" panose="020B0604020202020204" pitchFamily="34" charset="0"/>
                          <a:cs typeface="Arial" panose="020B0604020202020204" pitchFamily="34" charset="0"/>
                        </a:rPr>
                        <a:t>Taking a wider view, moving from a silo approach to a wider perspective of program impacts; </a:t>
                      </a:r>
                    </a:p>
                    <a:p>
                      <a:pPr marL="742950" lvl="1" indent="-285750">
                        <a:buFont typeface="Arial" panose="020B0604020202020204" pitchFamily="34" charset="0"/>
                        <a:buChar char="•"/>
                      </a:pPr>
                      <a:r>
                        <a:rPr lang="en-GB" sz="1400" cap="none" spc="0" dirty="0">
                          <a:solidFill>
                            <a:schemeClr val="tx1"/>
                          </a:solidFill>
                          <a:latin typeface="Arial" panose="020B0604020202020204" pitchFamily="34" charset="0"/>
                          <a:cs typeface="Arial" panose="020B0604020202020204" pitchFamily="34" charset="0"/>
                        </a:rPr>
                        <a:t>Addressing the complexity of issues, by cobbling together interconnected and mutually supportive interventions;  </a:t>
                      </a:r>
                    </a:p>
                    <a:p>
                      <a:pPr marL="742950" lvl="1" indent="-285750">
                        <a:buFont typeface="Arial" panose="020B0604020202020204" pitchFamily="34" charset="0"/>
                        <a:buChar char="•"/>
                      </a:pPr>
                      <a:r>
                        <a:rPr lang="en-GB" sz="1400" cap="none" spc="0" dirty="0">
                          <a:solidFill>
                            <a:schemeClr val="tx1"/>
                          </a:solidFill>
                          <a:latin typeface="Arial" panose="020B0604020202020204" pitchFamily="34" charset="0"/>
                          <a:cs typeface="Arial" panose="020B0604020202020204" pitchFamily="34" charset="0"/>
                        </a:rPr>
                        <a:t>Promoting innovation, by bringing together a wider set of perspectives and experiences; </a:t>
                      </a:r>
                    </a:p>
                    <a:p>
                      <a:pPr marL="742950" lvl="1" indent="-285750">
                        <a:buFont typeface="Arial" panose="020B0604020202020204" pitchFamily="34" charset="0"/>
                        <a:buChar char="•"/>
                      </a:pPr>
                      <a:r>
                        <a:rPr lang="en-GB" sz="1400" cap="none" spc="0" dirty="0">
                          <a:solidFill>
                            <a:schemeClr val="tx1"/>
                          </a:solidFill>
                          <a:latin typeface="Arial" panose="020B0604020202020204" pitchFamily="34" charset="0"/>
                          <a:cs typeface="Arial" panose="020B0604020202020204" pitchFamily="34" charset="0"/>
                        </a:rPr>
                        <a:t>Focusing on outcomes, rather than on process rules, inputs and/or outputs; </a:t>
                      </a:r>
                    </a:p>
                    <a:p>
                      <a:pPr marL="742950" lvl="1" indent="-285750">
                        <a:buFont typeface="Arial" panose="020B0604020202020204" pitchFamily="34" charset="0"/>
                        <a:buChar char="•"/>
                      </a:pPr>
                      <a:r>
                        <a:rPr lang="en-GB" sz="1400" cap="none" spc="0" dirty="0">
                          <a:solidFill>
                            <a:schemeClr val="tx1"/>
                          </a:solidFill>
                          <a:latin typeface="Arial" panose="020B0604020202020204" pitchFamily="34" charset="0"/>
                          <a:cs typeface="Arial" panose="020B0604020202020204" pitchFamily="34" charset="0"/>
                        </a:rPr>
                        <a:t>Enhancing legitimacy, through inclusive, participative processes. </a:t>
                      </a:r>
                      <a:endParaRPr lang="x-none" sz="1400" b="0" i="1" cap="none" spc="0" dirty="0">
                        <a:solidFill>
                          <a:schemeClr val="tx1"/>
                        </a:solidFill>
                        <a:latin typeface="Arial" panose="020B0604020202020204" pitchFamily="34" charset="0"/>
                        <a:cs typeface="Arial" panose="020B0604020202020204" pitchFamily="34" charset="0"/>
                      </a:endParaRPr>
                    </a:p>
                  </a:txBody>
                  <a:tcPr marL="108994" marR="47247" marT="83842" marB="83842">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xmlns="" val="2494150424"/>
                  </a:ext>
                </a:extLst>
              </a:tr>
            </a:tbl>
          </a:graphicData>
        </a:graphic>
      </p:graphicFrame>
    </p:spTree>
    <p:extLst>
      <p:ext uri="{BB962C8B-B14F-4D97-AF65-F5344CB8AC3E}">
        <p14:creationId xmlns:p14="http://schemas.microsoft.com/office/powerpoint/2010/main" val="666402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xmlns="" id="{6753252F-4873-4F63-801D-CC719279A7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xmlns="" id="{047C8CCB-F95D-4249-92DD-651249D353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013557" cy="6858000"/>
          </a:xfrm>
          <a:prstGeom prst="rect">
            <a:avLst/>
          </a:prstGeom>
          <a:solidFill>
            <a:srgbClr val="5763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6902ABB-214B-484F-8C1A-EB480406C8A4}"/>
              </a:ext>
            </a:extLst>
          </p:cNvPr>
          <p:cNvSpPr>
            <a:spLocks noGrp="1"/>
          </p:cNvSpPr>
          <p:nvPr>
            <p:ph type="title"/>
          </p:nvPr>
        </p:nvSpPr>
        <p:spPr>
          <a:xfrm>
            <a:off x="640080" y="2074363"/>
            <a:ext cx="2013557" cy="1790501"/>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1800" b="1" kern="1200">
                <a:solidFill>
                  <a:srgbClr val="FFFFFF"/>
                </a:solidFill>
                <a:latin typeface="+mj-lt"/>
                <a:ea typeface="+mj-ea"/>
                <a:cs typeface="+mj-cs"/>
              </a:rPr>
              <a:t>Implications for Human Resources</a:t>
            </a:r>
          </a:p>
        </p:txBody>
      </p:sp>
      <p:pic>
        <p:nvPicPr>
          <p:cNvPr id="1026" name="Picture 2">
            <a:extLst>
              <a:ext uri="{FF2B5EF4-FFF2-40B4-BE49-F238E27FC236}">
                <a16:creationId xmlns:a16="http://schemas.microsoft.com/office/drawing/2014/main" xmlns="" id="{B79CE44E-896E-D942-8AD0-8C161EE7E1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525" b="9685"/>
          <a:stretch/>
        </p:blipFill>
        <p:spPr bwMode="auto">
          <a:xfrm>
            <a:off x="2828544" y="573024"/>
            <a:ext cx="8948928" cy="5852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93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39">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1">
            <a:extLst>
              <a:ext uri="{FF2B5EF4-FFF2-40B4-BE49-F238E27FC236}">
                <a16:creationId xmlns:a16="http://schemas.microsoft.com/office/drawing/2014/main" xmlns=""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43">
            <a:extLst>
              <a:ext uri="{FF2B5EF4-FFF2-40B4-BE49-F238E27FC236}">
                <a16:creationId xmlns:a16="http://schemas.microsoft.com/office/drawing/2014/main" xmlns=""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xmlns=""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46902ABB-214B-484F-8C1A-EB480406C8A4}"/>
              </a:ext>
            </a:extLst>
          </p:cNvPr>
          <p:cNvSpPr>
            <a:spLocks noGrp="1"/>
          </p:cNvSpPr>
          <p:nvPr>
            <p:ph type="title"/>
          </p:nvPr>
        </p:nvSpPr>
        <p:spPr>
          <a:xfrm>
            <a:off x="1371597" y="348865"/>
            <a:ext cx="10044023" cy="877729"/>
          </a:xfrm>
        </p:spPr>
        <p:txBody>
          <a:bodyPr anchor="ctr">
            <a:normAutofit/>
          </a:bodyPr>
          <a:lstStyle/>
          <a:p>
            <a:r>
              <a:rPr lang="en-GB" sz="4000" b="1">
                <a:solidFill>
                  <a:srgbClr val="FFFFFF"/>
                </a:solidFill>
                <a:latin typeface="Arial" panose="020B0604020202020204" pitchFamily="34" charset="0"/>
                <a:cs typeface="Arial" panose="020B0604020202020204" pitchFamily="34" charset="0"/>
              </a:rPr>
              <a:t>Implications for Human Resources</a:t>
            </a:r>
            <a:endParaRPr lang="x-none" sz="4000" b="1">
              <a:solidFill>
                <a:srgbClr val="FFFFFF"/>
              </a:solidFill>
              <a:latin typeface="Arial" panose="020B0604020202020204" pitchFamily="34" charset="0"/>
              <a:cs typeface="Arial" panose="020B0604020202020204" pitchFamily="34" charset="0"/>
            </a:endParaRPr>
          </a:p>
        </p:txBody>
      </p:sp>
      <p:graphicFrame>
        <p:nvGraphicFramePr>
          <p:cNvPr id="5" name="Table 5">
            <a:extLst>
              <a:ext uri="{FF2B5EF4-FFF2-40B4-BE49-F238E27FC236}">
                <a16:creationId xmlns:a16="http://schemas.microsoft.com/office/drawing/2014/main" xmlns="" id="{C66B53CD-38CC-1C4C-BBD6-B907177E2FA2}"/>
              </a:ext>
            </a:extLst>
          </p:cNvPr>
          <p:cNvGraphicFramePr>
            <a:graphicFrameLocks noGrp="1"/>
          </p:cNvGraphicFramePr>
          <p:nvPr>
            <p:ph idx="1"/>
            <p:extLst>
              <p:ext uri="{D42A27DB-BD31-4B8C-83A1-F6EECF244321}">
                <p14:modId xmlns:p14="http://schemas.microsoft.com/office/powerpoint/2010/main" val="208234401"/>
              </p:ext>
            </p:extLst>
          </p:nvPr>
        </p:nvGraphicFramePr>
        <p:xfrm>
          <a:off x="644056" y="2143219"/>
          <a:ext cx="10927829" cy="4131528"/>
        </p:xfrm>
        <a:graphic>
          <a:graphicData uri="http://schemas.openxmlformats.org/drawingml/2006/table">
            <a:tbl>
              <a:tblPr firstRow="1" bandRow="1">
                <a:tableStyleId>{5A111915-BE36-4E01-A7E5-04B1672EAD32}</a:tableStyleId>
              </a:tblPr>
              <a:tblGrid>
                <a:gridCol w="10927829">
                  <a:extLst>
                    <a:ext uri="{9D8B030D-6E8A-4147-A177-3AD203B41FA5}">
                      <a16:colId xmlns:a16="http://schemas.microsoft.com/office/drawing/2014/main" xmlns="" val="120357513"/>
                    </a:ext>
                  </a:extLst>
                </a:gridCol>
              </a:tblGrid>
              <a:tr h="1270183">
                <a:tc>
                  <a:txBody>
                    <a:bodyPr/>
                    <a:lstStyle/>
                    <a:p>
                      <a:pPr algn="l">
                        <a:buFont typeface="Arial" panose="020B0604020202020204" pitchFamily="34" charset="0"/>
                        <a:buNone/>
                      </a:pPr>
                      <a:r>
                        <a:rPr lang="en-GB" sz="1700" b="1" i="0" u="sng" strike="noStrike">
                          <a:solidFill>
                            <a:schemeClr val="tx1"/>
                          </a:solidFill>
                          <a:effectLst/>
                          <a:latin typeface="Arial" panose="020B0604020202020204" pitchFamily="34" charset="0"/>
                          <a:cs typeface="Arial" panose="020B0604020202020204" pitchFamily="34" charset="0"/>
                        </a:rPr>
                        <a:t>Designing a workplace </a:t>
                      </a:r>
                      <a:r>
                        <a:rPr lang="en-GB" sz="1700" b="0" i="0" u="none" strike="noStrike">
                          <a:solidFill>
                            <a:schemeClr val="tx1"/>
                          </a:solidFill>
                          <a:effectLst/>
                          <a:latin typeface="Arial" panose="020B0604020202020204" pitchFamily="34" charset="0"/>
                          <a:cs typeface="Arial" panose="020B0604020202020204" pitchFamily="34" charset="0"/>
                        </a:rPr>
                        <a:t>(both physical and digital) that helps teams work together and connect regardless of where they sit. </a:t>
                      </a:r>
                      <a:r>
                        <a:rPr lang="en-GB" sz="1200" b="0" i="1" u="none" strike="noStrike" kern="1200">
                          <a:solidFill>
                            <a:schemeClr val="tx1"/>
                          </a:solidFill>
                          <a:effectLst/>
                          <a:latin typeface="Arial" panose="020B0604020202020204" pitchFamily="34" charset="0"/>
                          <a:ea typeface="+mn-ea"/>
                          <a:cs typeface="Arial" panose="020B0604020202020204" pitchFamily="34" charset="0"/>
                        </a:rPr>
                        <a:t>The future of work, above all else, is flexible and ambiguous. The world has become too unpredictable to only be prepared for one possible future. Employees increasingly demand more flexibility around where, when, and how they work. On the other hand, companies themselves are having to learn to become more flexible, agile, and resilient. </a:t>
                      </a:r>
                      <a:endParaRPr lang="en-GB" sz="1900" b="0" i="0" u="none" strike="noStrike" kern="1200">
                        <a:solidFill>
                          <a:schemeClr val="tx1"/>
                        </a:solidFill>
                        <a:effectLst/>
                        <a:latin typeface="+mn-lt"/>
                        <a:ea typeface="+mn-ea"/>
                        <a:cs typeface="+mn-cs"/>
                      </a:endParaRPr>
                    </a:p>
                    <a:p>
                      <a:pPr algn="l">
                        <a:buFont typeface="Arial" panose="020B0604020202020204" pitchFamily="34" charset="0"/>
                        <a:buNone/>
                      </a:pPr>
                      <a:endParaRPr lang="en-GB" sz="1700" b="0" i="0" u="none" strike="noStrike">
                        <a:solidFill>
                          <a:srgbClr val="3E4449"/>
                        </a:solidFill>
                        <a:effectLst/>
                        <a:latin typeface="Arial" panose="020B0604020202020204" pitchFamily="34" charset="0"/>
                        <a:cs typeface="Arial" panose="020B0604020202020204" pitchFamily="34" charset="0"/>
                      </a:endParaRPr>
                    </a:p>
                  </a:txBody>
                  <a:tcPr marL="93170" marR="93170" marT="46585" marB="46585">
                    <a:lnL w="3175" cap="flat" cmpd="sng" algn="ctr">
                      <a:solidFill>
                        <a:schemeClr val="accent1">
                          <a:lumMod val="40000"/>
                          <a:lumOff val="60000"/>
                        </a:schemeClr>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2368368899"/>
                  </a:ext>
                </a:extLst>
              </a:tr>
              <a:tr h="89050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1" i="0" u="sng" strike="noStrike">
                          <a:solidFill>
                            <a:srgbClr val="3E4449"/>
                          </a:solidFill>
                          <a:effectLst/>
                          <a:latin typeface="Arial" panose="020B0604020202020204" pitchFamily="34" charset="0"/>
                          <a:cs typeface="Arial" panose="020B0604020202020204" pitchFamily="34" charset="0"/>
                        </a:rPr>
                        <a:t>Organizational designs </a:t>
                      </a:r>
                      <a:r>
                        <a:rPr lang="en-GB" sz="1700" b="0" i="0" u="none" strike="noStrike">
                          <a:solidFill>
                            <a:srgbClr val="3E4449"/>
                          </a:solidFill>
                          <a:effectLst/>
                          <a:latin typeface="Arial" panose="020B0604020202020204" pitchFamily="34" charset="0"/>
                          <a:cs typeface="Arial" panose="020B0604020202020204" pitchFamily="34" charset="0"/>
                        </a:rPr>
                        <a:t>that drive </a:t>
                      </a:r>
                      <a:r>
                        <a:rPr lang="en-GB" sz="1700" b="1" i="0" u="sng" strike="noStrike">
                          <a:solidFill>
                            <a:srgbClr val="3E4449"/>
                          </a:solidFill>
                          <a:effectLst/>
                          <a:latin typeface="Arial" panose="020B0604020202020204" pitchFamily="34" charset="0"/>
                          <a:cs typeface="Arial" panose="020B0604020202020204" pitchFamily="34" charset="0"/>
                        </a:rPr>
                        <a:t>cross-functional teams. </a:t>
                      </a:r>
                      <a:r>
                        <a:rPr lang="en-GB" sz="1700" b="0" i="0" u="none" strike="noStrike">
                          <a:solidFill>
                            <a:srgbClr val="3E4449"/>
                          </a:solidFill>
                          <a:effectLst/>
                          <a:latin typeface="Arial" panose="020B0604020202020204" pitchFamily="34" charset="0"/>
                          <a:cs typeface="Arial" panose="020B0604020202020204" pitchFamily="34" charset="0"/>
                        </a:rPr>
                        <a:t>These incorporate traditional employees, gig-workers, and contractors to intentionally drive collaboration and diversity of thought;</a:t>
                      </a:r>
                    </a:p>
                    <a:p>
                      <a:pPr algn="l">
                        <a:buFont typeface="Arial" panose="020B0604020202020204" pitchFamily="34" charset="0"/>
                        <a:buChar char="•"/>
                      </a:pPr>
                      <a:endParaRPr lang="en-GB" sz="1700" b="0" i="0" u="none" strike="noStrike">
                        <a:solidFill>
                          <a:srgbClr val="3E4449"/>
                        </a:solidFill>
                        <a:effectLst/>
                        <a:latin typeface="Arial" panose="020B0604020202020204" pitchFamily="34" charset="0"/>
                        <a:cs typeface="Arial" panose="020B0604020202020204" pitchFamily="34" charset="0"/>
                      </a:endParaRPr>
                    </a:p>
                  </a:txBody>
                  <a:tcPr marL="93170" marR="93170" marT="46585" marB="46585">
                    <a:lnL w="3175" cap="flat" cmpd="sng" algn="ctr">
                      <a:solidFill>
                        <a:schemeClr val="accent1">
                          <a:lumMod val="40000"/>
                          <a:lumOff val="60000"/>
                        </a:schemeClr>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500340483"/>
                  </a:ext>
                </a:extLst>
              </a:tr>
              <a:tr h="1017062">
                <a:tc>
                  <a:txBody>
                    <a:bodyPr/>
                    <a:lstStyle/>
                    <a:p>
                      <a:pPr algn="l">
                        <a:buFont typeface="Arial" panose="020B0604020202020204" pitchFamily="34" charset="0"/>
                        <a:buNone/>
                      </a:pPr>
                      <a:r>
                        <a:rPr lang="en-GB" sz="1700" b="1" i="0" u="sng" strike="noStrike">
                          <a:solidFill>
                            <a:srgbClr val="3E4449"/>
                          </a:solidFill>
                          <a:effectLst/>
                          <a:latin typeface="Arial" panose="020B0604020202020204" pitchFamily="34" charset="0"/>
                          <a:cs typeface="Arial" panose="020B0604020202020204" pitchFamily="34" charset="0"/>
                        </a:rPr>
                        <a:t>Leverage technology </a:t>
                      </a:r>
                      <a:r>
                        <a:rPr lang="en-GB" sz="1700" b="0" i="0" u="none" strike="noStrike">
                          <a:solidFill>
                            <a:srgbClr val="3E4449"/>
                          </a:solidFill>
                          <a:effectLst/>
                          <a:latin typeface="Arial" panose="020B0604020202020204" pitchFamily="34" charset="0"/>
                          <a:cs typeface="Arial" panose="020B0604020202020204" pitchFamily="34" charset="0"/>
                        </a:rPr>
                        <a:t>in delivering HR services and also </a:t>
                      </a:r>
                      <a:r>
                        <a:rPr lang="en-GB" sz="1700" b="1" i="0" u="sng" strike="noStrike">
                          <a:solidFill>
                            <a:srgbClr val="3E4449"/>
                          </a:solidFill>
                          <a:effectLst/>
                          <a:latin typeface="Arial" panose="020B0604020202020204" pitchFamily="34" charset="0"/>
                          <a:cs typeface="Arial" panose="020B0604020202020204" pitchFamily="34" charset="0"/>
                        </a:rPr>
                        <a:t>enable digital platforms </a:t>
                      </a:r>
                      <a:r>
                        <a:rPr lang="en-GB" sz="1700" b="0" i="0" u="none" strike="noStrike">
                          <a:solidFill>
                            <a:srgbClr val="3E4449"/>
                          </a:solidFill>
                          <a:effectLst/>
                          <a:latin typeface="Arial" panose="020B0604020202020204" pitchFamily="34" charset="0"/>
                          <a:cs typeface="Arial" panose="020B0604020202020204" pitchFamily="34" charset="0"/>
                        </a:rPr>
                        <a:t>to connect employees asynchronously so that they can work together anytime, anywhere;</a:t>
                      </a:r>
                    </a:p>
                    <a:p>
                      <a:pPr algn="l">
                        <a:buFont typeface="Arial" panose="020B0604020202020204" pitchFamily="34" charset="0"/>
                        <a:buNone/>
                      </a:pPr>
                      <a:r>
                        <a:rPr lang="en-GB" sz="1200" b="0" i="1" u="none" strike="noStrike" kern="1200">
                          <a:solidFill>
                            <a:schemeClr val="tx1"/>
                          </a:solidFill>
                          <a:effectLst/>
                          <a:latin typeface="Arial" panose="020B0604020202020204" pitchFamily="34" charset="0"/>
                          <a:ea typeface="+mn-ea"/>
                          <a:cs typeface="Arial" panose="020B0604020202020204" pitchFamily="34" charset="0"/>
                        </a:rPr>
                        <a:t>HR professionals will need to become more tech savvy as HR tech is evolving fast. They must develop </a:t>
                      </a:r>
                      <a:r>
                        <a:rPr lang="en-GB" sz="1200" b="0" i="1" u="none" strike="noStrike" kern="1200">
                          <a:solidFill>
                            <a:schemeClr val="tx1"/>
                          </a:solidFill>
                          <a:effectLst/>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xmlns="" val="tx"/>
                              </a:ext>
                            </a:extLst>
                          </a:hlinkClick>
                        </a:rPr>
                        <a:t>digital proficiency</a:t>
                      </a:r>
                      <a:r>
                        <a:rPr lang="en-GB" sz="1200" b="0" i="1" u="none" strike="noStrike" kern="1200">
                          <a:solidFill>
                            <a:schemeClr val="tx1"/>
                          </a:solidFill>
                          <a:effectLst/>
                          <a:latin typeface="Arial" panose="020B0604020202020204" pitchFamily="34" charset="0"/>
                          <a:ea typeface="+mn-ea"/>
                          <a:cs typeface="Arial" panose="020B0604020202020204" pitchFamily="34" charset="0"/>
                        </a:rPr>
                        <a:t> to be able to understand the basics of algorithms. That will also enable them to ask vendors the right questions when choosing the right technology for their organizations. </a:t>
                      </a:r>
                    </a:p>
                  </a:txBody>
                  <a:tcPr marL="93170" marR="93170" marT="46585" marB="46585">
                    <a:lnL w="3175" cap="flat" cmpd="sng" algn="ctr">
                      <a:solidFill>
                        <a:schemeClr val="accent1">
                          <a:lumMod val="40000"/>
                          <a:lumOff val="60000"/>
                        </a:schemeClr>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2494150424"/>
                  </a:ext>
                </a:extLst>
              </a:tr>
              <a:tr h="953782">
                <a:tc>
                  <a:txBody>
                    <a:bodyPr/>
                    <a:lstStyle/>
                    <a:p>
                      <a:r>
                        <a:rPr lang="en-GB" sz="1700" b="1" i="0" u="sng" strike="noStrike">
                          <a:solidFill>
                            <a:srgbClr val="3E4449"/>
                          </a:solidFill>
                          <a:effectLst/>
                          <a:latin typeface="Arial" panose="020B0604020202020204" pitchFamily="34" charset="0"/>
                          <a:cs typeface="Arial" panose="020B0604020202020204" pitchFamily="34" charset="0"/>
                        </a:rPr>
                        <a:t>Design Talent programs</a:t>
                      </a:r>
                      <a:r>
                        <a:rPr lang="en-GB" sz="1700" b="0" i="0" u="none" strike="noStrike">
                          <a:solidFill>
                            <a:srgbClr val="3E4449"/>
                          </a:solidFill>
                          <a:effectLst/>
                          <a:latin typeface="Arial" panose="020B0604020202020204" pitchFamily="34" charset="0"/>
                          <a:cs typeface="Arial" panose="020B0604020202020204" pitchFamily="34" charset="0"/>
                        </a:rPr>
                        <a:t> that allow for </a:t>
                      </a:r>
                      <a:r>
                        <a:rPr lang="en-GB" sz="1700" b="1" i="0" u="none" strike="noStrike">
                          <a:solidFill>
                            <a:schemeClr val="tx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rotation</a:t>
                      </a:r>
                      <a:r>
                        <a:rPr lang="en-GB" sz="1700" b="0" i="0" u="none" strike="noStrike">
                          <a:solidFill>
                            <a:srgbClr val="3E4449"/>
                          </a:solidFill>
                          <a:effectLst/>
                          <a:latin typeface="Arial" panose="020B0604020202020204" pitchFamily="34" charset="0"/>
                          <a:cs typeface="Arial" panose="020B0604020202020204" pitchFamily="34" charset="0"/>
                        </a:rPr>
                        <a:t> and </a:t>
                      </a:r>
                      <a:r>
                        <a:rPr lang="en-GB" sz="1700" b="1" i="0" u="sng" strike="noStrike">
                          <a:solidFill>
                            <a:srgbClr val="3E4449"/>
                          </a:solidFill>
                          <a:effectLst/>
                          <a:latin typeface="Arial" panose="020B0604020202020204" pitchFamily="34" charset="0"/>
                          <a:cs typeface="Arial" panose="020B0604020202020204" pitchFamily="34" charset="0"/>
                        </a:rPr>
                        <a:t>career experiences</a:t>
                      </a:r>
                      <a:r>
                        <a:rPr lang="en-GB" sz="1700" b="0" i="0" u="none" strike="noStrike">
                          <a:solidFill>
                            <a:srgbClr val="3E4449"/>
                          </a:solidFill>
                          <a:effectLst/>
                          <a:latin typeface="Arial" panose="020B0604020202020204" pitchFamily="34" charset="0"/>
                          <a:cs typeface="Arial" panose="020B0604020202020204" pitchFamily="34" charset="0"/>
                        </a:rPr>
                        <a:t>. </a:t>
                      </a:r>
                    </a:p>
                    <a:p>
                      <a:r>
                        <a:rPr lang="en-GB" sz="1200" b="0" i="1" u="none" strike="noStrike" kern="1200">
                          <a:solidFill>
                            <a:schemeClr val="tx1"/>
                          </a:solidFill>
                          <a:effectLst/>
                          <a:latin typeface="Arial" panose="020B0604020202020204" pitchFamily="34" charset="0"/>
                          <a:ea typeface="+mn-ea"/>
                          <a:cs typeface="Arial" panose="020B0604020202020204" pitchFamily="34" charset="0"/>
                        </a:rPr>
                        <a:t>To adjust to this reality, organizations are increasingly investing in employees’ career experiences. The goal is for the organization to expand its capabilities while enriching the employee’s career with new learning opportunities. Organisations  have defined different experiences: </a:t>
                      </a:r>
                      <a:r>
                        <a:rPr lang="en-GB" sz="1200" b="1" i="1" u="none" strike="noStrike" kern="1200">
                          <a:solidFill>
                            <a:schemeClr val="tx1"/>
                          </a:solidFill>
                          <a:effectLst/>
                          <a:latin typeface="Arial" panose="020B0604020202020204" pitchFamily="34" charset="0"/>
                          <a:ea typeface="+mn-ea"/>
                          <a:cs typeface="Arial" panose="020B0604020202020204" pitchFamily="34" charset="0"/>
                        </a:rPr>
                        <a:t>lateral, vertical, rotational, and boomerang</a:t>
                      </a:r>
                      <a:r>
                        <a:rPr lang="en-GB" sz="1200" b="0" i="1" u="none" strike="noStrike" kern="1200">
                          <a:solidFill>
                            <a:schemeClr val="tx1"/>
                          </a:solidFill>
                          <a:effectLst/>
                          <a:latin typeface="Arial" panose="020B0604020202020204" pitchFamily="34" charset="0"/>
                          <a:ea typeface="+mn-ea"/>
                          <a:cs typeface="Arial" panose="020B0604020202020204" pitchFamily="34" charset="0"/>
                        </a:rPr>
                        <a:t>. The latter involves someone leaving the organization for a couple of years, only to come back with more experience.</a:t>
                      </a:r>
                    </a:p>
                  </a:txBody>
                  <a:tcPr marL="93170" marR="93170" marT="46585" marB="46585">
                    <a:lnL w="3175" cap="flat" cmpd="sng" algn="ctr">
                      <a:solidFill>
                        <a:schemeClr val="accent1">
                          <a:lumMod val="40000"/>
                          <a:lumOff val="60000"/>
                        </a:schemeClr>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2017019357"/>
                  </a:ext>
                </a:extLst>
              </a:tr>
            </a:tbl>
          </a:graphicData>
        </a:graphic>
      </p:graphicFrame>
    </p:spTree>
    <p:extLst>
      <p:ext uri="{BB962C8B-B14F-4D97-AF65-F5344CB8AC3E}">
        <p14:creationId xmlns:p14="http://schemas.microsoft.com/office/powerpoint/2010/main" val="102185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D626242-FDAF-CE43-8562-BF94FF5431B7}"/>
              </a:ext>
            </a:extLst>
          </p:cNvPr>
          <p:cNvSpPr>
            <a:spLocks noGrp="1"/>
          </p:cNvSpPr>
          <p:nvPr>
            <p:ph idx="1"/>
          </p:nvPr>
        </p:nvSpPr>
        <p:spPr>
          <a:xfrm>
            <a:off x="4965431" y="2438400"/>
            <a:ext cx="6586489" cy="3785419"/>
          </a:xfrm>
        </p:spPr>
        <p:txBody>
          <a:bodyPr>
            <a:normAutofit/>
          </a:bodyPr>
          <a:lstStyle/>
          <a:p>
            <a:pPr marL="0" indent="0" algn="ctr">
              <a:buNone/>
            </a:pPr>
            <a:r>
              <a:rPr lang="x-none" sz="6600" b="1" dirty="0">
                <a:latin typeface="Arial" panose="020B0604020202020204" pitchFamily="34" charset="0"/>
                <a:cs typeface="Arial" panose="020B0604020202020204" pitchFamily="34" charset="0"/>
              </a:rPr>
              <a:t>Thank you</a:t>
            </a:r>
          </a:p>
        </p:txBody>
      </p:sp>
      <p:pic>
        <p:nvPicPr>
          <p:cNvPr id="22" name="Picture 13" descr="Magnifying glass on clear background">
            <a:extLst>
              <a:ext uri="{FF2B5EF4-FFF2-40B4-BE49-F238E27FC236}">
                <a16:creationId xmlns:a16="http://schemas.microsoft.com/office/drawing/2014/main" xmlns="" id="{0165B23C-1EBD-4C6F-A609-DD71C8902E79}"/>
              </a:ext>
            </a:extLst>
          </p:cNvPr>
          <p:cNvPicPr>
            <a:picLocks noChangeAspect="1"/>
          </p:cNvPicPr>
          <p:nvPr/>
        </p:nvPicPr>
        <p:blipFill rotWithShape="1">
          <a:blip r:embed="rId2"/>
          <a:srcRect l="40580" r="14300" b="-1"/>
          <a:stretch/>
        </p:blipFill>
        <p:spPr>
          <a:xfrm>
            <a:off x="20" y="10"/>
            <a:ext cx="4635571" cy="6857990"/>
          </a:xfrm>
          <a:prstGeom prst="rect">
            <a:avLst/>
          </a:prstGeom>
          <a:effectLst/>
        </p:spPr>
      </p:pic>
      <p:cxnSp>
        <p:nvCxnSpPr>
          <p:cNvPr id="23" name="Straight Connector 17">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E1931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08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902ABB-214B-484F-8C1A-EB480406C8A4}"/>
              </a:ext>
            </a:extLst>
          </p:cNvPr>
          <p:cNvSpPr>
            <a:spLocks noGrp="1"/>
          </p:cNvSpPr>
          <p:nvPr>
            <p:ph type="title"/>
          </p:nvPr>
        </p:nvSpPr>
        <p:spPr>
          <a:xfrm>
            <a:off x="838200" y="365125"/>
            <a:ext cx="10515600" cy="878459"/>
          </a:xfrm>
        </p:spPr>
        <p:txBody>
          <a:bodyPr>
            <a:noAutofit/>
          </a:bodyPr>
          <a:lstStyle/>
          <a:p>
            <a:r>
              <a:rPr lang="en-GB" sz="2800" b="1" dirty="0">
                <a:latin typeface="Arial" panose="020B0604020202020204" pitchFamily="34" charset="0"/>
                <a:cs typeface="Arial" panose="020B0604020202020204" pitchFamily="34" charset="0"/>
              </a:rPr>
              <a:t>Partnerships and collaboration are important in the public sector service delivery….</a:t>
            </a:r>
            <a:r>
              <a:rPr lang="en-GB" sz="2400" b="1" i="1" dirty="0">
                <a:solidFill>
                  <a:srgbClr val="FF0000"/>
                </a:solidFill>
                <a:latin typeface="Arial" panose="020B0604020202020204" pitchFamily="34" charset="0"/>
                <a:cs typeface="Arial" panose="020B0604020202020204" pitchFamily="34" charset="0"/>
              </a:rPr>
              <a:t>what are the good practices?</a:t>
            </a:r>
            <a:endParaRPr lang="x-none" sz="2800" b="1" i="1" dirty="0">
              <a:solidFill>
                <a:srgbClr val="FF0000"/>
              </a:solidFill>
              <a:latin typeface="Arial" panose="020B0604020202020204" pitchFamily="34" charset="0"/>
              <a:cs typeface="Arial" panose="020B0604020202020204" pitchFamily="34" charset="0"/>
            </a:endParaRPr>
          </a:p>
        </p:txBody>
      </p:sp>
      <p:graphicFrame>
        <p:nvGraphicFramePr>
          <p:cNvPr id="5" name="Table 5">
            <a:extLst>
              <a:ext uri="{FF2B5EF4-FFF2-40B4-BE49-F238E27FC236}">
                <a16:creationId xmlns:a16="http://schemas.microsoft.com/office/drawing/2014/main" xmlns="" id="{C66B53CD-38CC-1C4C-BBD6-B907177E2FA2}"/>
              </a:ext>
            </a:extLst>
          </p:cNvPr>
          <p:cNvGraphicFramePr>
            <a:graphicFrameLocks noGrp="1"/>
          </p:cNvGraphicFramePr>
          <p:nvPr>
            <p:ph idx="1"/>
          </p:nvPr>
        </p:nvGraphicFramePr>
        <p:xfrm>
          <a:off x="838200" y="1350137"/>
          <a:ext cx="10515600" cy="5250698"/>
        </p:xfrm>
        <a:graphic>
          <a:graphicData uri="http://schemas.openxmlformats.org/drawingml/2006/table">
            <a:tbl>
              <a:tblPr firstRow="1" bandRow="1">
                <a:tableStyleId>{5A111915-BE36-4E01-A7E5-04B1672EAD32}</a:tableStyleId>
              </a:tblPr>
              <a:tblGrid>
                <a:gridCol w="10515600">
                  <a:extLst>
                    <a:ext uri="{9D8B030D-6E8A-4147-A177-3AD203B41FA5}">
                      <a16:colId xmlns:a16="http://schemas.microsoft.com/office/drawing/2014/main" xmlns="" val="120357513"/>
                    </a:ext>
                  </a:extLst>
                </a:gridCol>
              </a:tblGrid>
              <a:tr h="343418">
                <a:tc>
                  <a:txBody>
                    <a:bodyPr/>
                    <a:lstStyle/>
                    <a:p>
                      <a:r>
                        <a:rPr lang="x-none" sz="1400" dirty="0">
                          <a:latin typeface="Arial" panose="020B0604020202020204" pitchFamily="34" charset="0"/>
                          <a:cs typeface="Arial" panose="020B0604020202020204" pitchFamily="34" charset="0"/>
                        </a:rPr>
                        <a:t>Good Practice</a:t>
                      </a:r>
                    </a:p>
                  </a:txBody>
                  <a:tcP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xmlns="" val="2138187810"/>
                  </a:ext>
                </a:extLst>
              </a:tr>
              <a:tr h="701040">
                <a:tc>
                  <a:txBody>
                    <a:bodyPr/>
                    <a:lstStyle/>
                    <a:p>
                      <a:r>
                        <a:rPr lang="en-GB" sz="1400" b="1" dirty="0">
                          <a:latin typeface="Arial" panose="020B0604020202020204" pitchFamily="34" charset="0"/>
                          <a:cs typeface="Arial" panose="020B0604020202020204" pitchFamily="34" charset="0"/>
                        </a:rPr>
                        <a:t>Base partnerships and collaboration on shared visions and goals that help promote mutual support and solidarity beyond the implementation of specific programs and projects</a:t>
                      </a:r>
                      <a:r>
                        <a:rPr lang="en-GB" sz="1400" dirty="0">
                          <a:latin typeface="Arial" panose="020B0604020202020204" pitchFamily="34" charset="0"/>
                          <a:cs typeface="Arial" panose="020B0604020202020204" pitchFamily="34" charset="0"/>
                        </a:rPr>
                        <a:t>.</a:t>
                      </a:r>
                    </a:p>
                    <a:p>
                      <a:r>
                        <a:rPr lang="en-GB" sz="1200" i="1" dirty="0">
                          <a:latin typeface="Arial" panose="020B0604020202020204" pitchFamily="34" charset="0"/>
                          <a:cs typeface="Arial" panose="020B0604020202020204" pitchFamily="34" charset="0"/>
                        </a:rPr>
                        <a:t>Be open and transparent about each of the organization’s values, goals and roles before agreeing to partner.</a:t>
                      </a:r>
                      <a:endParaRPr lang="x-none" sz="1200" i="1" dirty="0">
                        <a:latin typeface="Arial" panose="020B0604020202020204" pitchFamily="34" charset="0"/>
                        <a:cs typeface="Arial" panose="020B0604020202020204" pitchFamily="34" charset="0"/>
                      </a:endParaRPr>
                    </a:p>
                  </a:txBody>
                  <a:tcP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xmlns="" val="1073457786"/>
                  </a:ext>
                </a:extLst>
              </a:tr>
              <a:tr h="701040">
                <a:tc>
                  <a:txBody>
                    <a:bodyPr/>
                    <a:lstStyle/>
                    <a:p>
                      <a:r>
                        <a:rPr lang="en-GB" sz="1400" b="1" dirty="0">
                          <a:latin typeface="Arial" panose="020B0604020202020204" pitchFamily="34" charset="0"/>
                          <a:cs typeface="Arial" panose="020B0604020202020204" pitchFamily="34" charset="0"/>
                        </a:rPr>
                        <a:t>Create partnerships and collaborations that embody equity</a:t>
                      </a:r>
                      <a:r>
                        <a:rPr lang="en-GB" sz="1400" dirty="0">
                          <a:latin typeface="Arial" panose="020B0604020202020204" pitchFamily="34" charset="0"/>
                          <a:cs typeface="Arial" panose="020B0604020202020204" pitchFamily="34" charset="0"/>
                        </a:rPr>
                        <a:t>. </a:t>
                      </a:r>
                      <a:r>
                        <a:rPr lang="en-GB" sz="1200" i="1" dirty="0">
                          <a:latin typeface="Arial" panose="020B0604020202020204" pitchFamily="34" charset="0"/>
                          <a:cs typeface="Arial" panose="020B0604020202020204" pitchFamily="34" charset="0"/>
                        </a:rPr>
                        <a:t>Acknowledging that inequalities often exist as a result of power dynamics, especially in funding relationships, partners should strive for equitable partnerships.</a:t>
                      </a:r>
                      <a:endParaRPr lang="x-none" sz="1400" i="1" dirty="0">
                        <a:latin typeface="Arial" panose="020B0604020202020204" pitchFamily="34" charset="0"/>
                        <a:cs typeface="Arial" panose="020B0604020202020204" pitchFamily="34" charset="0"/>
                      </a:endParaRPr>
                    </a:p>
                  </a:txBody>
                  <a:tcP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xmlns="" val="2368368899"/>
                  </a:ext>
                </a:extLst>
              </a:tr>
              <a:tr h="701040">
                <a:tc>
                  <a:txBody>
                    <a:bodyPr/>
                    <a:lstStyle/>
                    <a:p>
                      <a:r>
                        <a:rPr lang="en-GB" sz="1400" b="1" dirty="0">
                          <a:latin typeface="Arial" panose="020B0604020202020204" pitchFamily="34" charset="0"/>
                          <a:cs typeface="Arial" panose="020B0604020202020204" pitchFamily="34" charset="0"/>
                        </a:rPr>
                        <a:t>Be respectful, honest, transparent and accountable with partners and collaborators. </a:t>
                      </a:r>
                      <a:r>
                        <a:rPr lang="en-GB" sz="1200" i="1" dirty="0">
                          <a:latin typeface="Arial" panose="020B0604020202020204" pitchFamily="34" charset="0"/>
                          <a:cs typeface="Arial" panose="020B0604020202020204" pitchFamily="34" charset="0"/>
                        </a:rPr>
                        <a:t>The best partnerships are dynamic relationships founded in respect and honesty, in which partners strive for better understanding and appreciation of one another</a:t>
                      </a:r>
                      <a:endParaRPr lang="x-none" sz="1400" i="1" dirty="0">
                        <a:latin typeface="Arial" panose="020B0604020202020204" pitchFamily="34" charset="0"/>
                        <a:cs typeface="Arial" panose="020B0604020202020204" pitchFamily="34" charset="0"/>
                      </a:endParaRPr>
                    </a:p>
                  </a:txBody>
                  <a:tcP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xmlns="" val="2494150424"/>
                  </a:ext>
                </a:extLst>
              </a:tr>
              <a:tr h="701040">
                <a:tc>
                  <a:txBody>
                    <a:bodyPr/>
                    <a:lstStyle/>
                    <a:p>
                      <a:r>
                        <a:rPr lang="en-GB" sz="1400" b="1" dirty="0">
                          <a:latin typeface="Arial" panose="020B0604020202020204" pitchFamily="34" charset="0"/>
                          <a:cs typeface="Arial" panose="020B0604020202020204" pitchFamily="34" charset="0"/>
                        </a:rPr>
                        <a:t>Partner and collaborate in the spirit of inclusion</a:t>
                      </a:r>
                      <a:r>
                        <a:rPr lang="en-GB" sz="1400" dirty="0">
                          <a:latin typeface="Arial" panose="020B0604020202020204" pitchFamily="34" charset="0"/>
                          <a:cs typeface="Arial" panose="020B0604020202020204" pitchFamily="34" charset="0"/>
                        </a:rPr>
                        <a:t>. </a:t>
                      </a:r>
                      <a:r>
                        <a:rPr lang="en-GB" sz="1200" i="1" dirty="0">
                          <a:latin typeface="Arial" panose="020B0604020202020204" pitchFamily="34" charset="0"/>
                          <a:cs typeface="Arial" panose="020B0604020202020204" pitchFamily="34" charset="0"/>
                        </a:rPr>
                        <a:t>Partnerships and collaborations that are formed in a spirit of inclusion can better respect and promote the value of diversity.</a:t>
                      </a:r>
                      <a:endParaRPr lang="x-none" sz="1400" i="1" dirty="0">
                        <a:latin typeface="Arial" panose="020B0604020202020204" pitchFamily="34" charset="0"/>
                        <a:cs typeface="Arial" panose="020B0604020202020204" pitchFamily="34" charset="0"/>
                      </a:endParaRPr>
                    </a:p>
                  </a:txBody>
                  <a:tcP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xmlns="" val="2017019357"/>
                  </a:ext>
                </a:extLst>
              </a:tr>
              <a:tr h="701040">
                <a:tc>
                  <a:txBody>
                    <a:bodyPr/>
                    <a:lstStyle/>
                    <a:p>
                      <a:r>
                        <a:rPr lang="en-GB" sz="1400" b="1" dirty="0">
                          <a:latin typeface="Arial" panose="020B0604020202020204" pitchFamily="34" charset="0"/>
                          <a:cs typeface="Arial" panose="020B0604020202020204" pitchFamily="34" charset="0"/>
                        </a:rPr>
                        <a:t>Respect each partner/collaborator’s autonomy. </a:t>
                      </a:r>
                      <a:r>
                        <a:rPr lang="en-GB" sz="1200" i="1" dirty="0">
                          <a:latin typeface="Arial" panose="020B0604020202020204" pitchFamily="34" charset="0"/>
                          <a:cs typeface="Arial" panose="020B0604020202020204" pitchFamily="34" charset="0"/>
                        </a:rPr>
                        <a:t>Each partner or collaborator is an autonomous organization. It is important to understand that this brings with it responsibilities and obligations related to structure, governance, accountability, etc. that may differ between organizations. These obligations may create constraints to the way some organizations can work, or how they can be seen publicly.</a:t>
                      </a:r>
                      <a:endParaRPr lang="x-none" sz="1400" i="1" dirty="0">
                        <a:latin typeface="Arial" panose="020B0604020202020204" pitchFamily="34" charset="0"/>
                        <a:cs typeface="Arial" panose="020B0604020202020204" pitchFamily="34" charset="0"/>
                      </a:endParaRPr>
                    </a:p>
                  </a:txBody>
                  <a:tcP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xmlns="" val="2862879985"/>
                  </a:ext>
                </a:extLst>
              </a:tr>
              <a:tr h="701040">
                <a:tc>
                  <a:txBody>
                    <a:bodyPr/>
                    <a:lstStyle/>
                    <a:p>
                      <a:r>
                        <a:rPr lang="en-GB" sz="1400" b="1" dirty="0">
                          <a:latin typeface="Arial" panose="020B0604020202020204" pitchFamily="34" charset="0"/>
                          <a:cs typeface="Arial" panose="020B0604020202020204" pitchFamily="34" charset="0"/>
                        </a:rPr>
                        <a:t>Facilitate the sharing of knowledge among partners and collaborators. </a:t>
                      </a:r>
                      <a:r>
                        <a:rPr lang="en-GB" sz="1400" i="1" dirty="0">
                          <a:latin typeface="Arial" panose="020B0604020202020204" pitchFamily="34" charset="0"/>
                          <a:cs typeface="Arial" panose="020B0604020202020204" pitchFamily="34" charset="0"/>
                        </a:rPr>
                        <a:t>While collaborations operate much more fluidly, an effective communications plan with specific timelines for communications among partners is critical to ensure knowledge is shared.</a:t>
                      </a:r>
                      <a:endParaRPr lang="x-none" sz="1400" i="1" dirty="0">
                        <a:latin typeface="Arial" panose="020B0604020202020204" pitchFamily="34" charset="0"/>
                        <a:cs typeface="Arial" panose="020B0604020202020204" pitchFamily="34" charset="0"/>
                      </a:endParaRPr>
                    </a:p>
                  </a:txBody>
                  <a:tcP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xmlns="" val="950078965"/>
                  </a:ext>
                </a:extLst>
              </a:tr>
              <a:tr h="701040">
                <a:tc>
                  <a:txBody>
                    <a:bodyPr/>
                    <a:lstStyle/>
                    <a:p>
                      <a:r>
                        <a:rPr lang="en-GB" sz="1400" b="1" dirty="0">
                          <a:latin typeface="Arial" panose="020B0604020202020204" pitchFamily="34" charset="0"/>
                          <a:cs typeface="Arial" panose="020B0604020202020204" pitchFamily="34" charset="0"/>
                        </a:rPr>
                        <a:t>Negotiate objectives, expectations, roles and responsibilities for each partnership. </a:t>
                      </a:r>
                      <a:r>
                        <a:rPr lang="en-GB" sz="1200" i="1" dirty="0">
                          <a:latin typeface="Arial" panose="020B0604020202020204" pitchFamily="34" charset="0"/>
                          <a:cs typeface="Arial" panose="020B0604020202020204" pitchFamily="34" charset="0"/>
                        </a:rPr>
                        <a:t>Use checklists or survey tools to identify your own organization’s objectives, expectations, roles and responsibilities within the partnership, as well as those of your potential partner, and make certain all partners understand these fully to avoid misunderstandings. Written documentation of the discussions related to the above are critical.</a:t>
                      </a:r>
                      <a:endParaRPr lang="x-none" sz="1400" i="1" dirty="0">
                        <a:latin typeface="Arial" panose="020B0604020202020204" pitchFamily="34" charset="0"/>
                        <a:cs typeface="Arial" panose="020B0604020202020204" pitchFamily="34" charset="0"/>
                      </a:endParaRPr>
                    </a:p>
                  </a:txBody>
                  <a:tcP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xmlns="" val="1991511639"/>
                  </a:ext>
                </a:extLst>
              </a:tr>
            </a:tbl>
          </a:graphicData>
        </a:graphic>
      </p:graphicFrame>
    </p:spTree>
    <p:extLst>
      <p:ext uri="{BB962C8B-B14F-4D97-AF65-F5344CB8AC3E}">
        <p14:creationId xmlns:p14="http://schemas.microsoft.com/office/powerpoint/2010/main" val="825108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992</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Harnessing Partnerships and Collaborations for Public Sector Survival and Sustainability: Implications for the Human Resource</vt:lpstr>
      <vt:lpstr>Definitions</vt:lpstr>
      <vt:lpstr>Why has collaboration /Partnerships become more prevalent in government - a new paradigm shift.</vt:lpstr>
      <vt:lpstr>What objectives underlie the drive for collaboration?</vt:lpstr>
      <vt:lpstr>Implications for Human Resources</vt:lpstr>
      <vt:lpstr>Implications for Human Resources</vt:lpstr>
      <vt:lpstr>PowerPoint Presentation</vt:lpstr>
      <vt:lpstr>Partnerships and collaboration are important in the public sector service delivery….what are the good practices?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Harnessing Partnerships and Collaborations for Public Sector Survival and Sustainability: Implications for the Human Resource</dc:title>
  <dc:creator>Moses Witta Mbubi</dc:creator>
  <cp:lastModifiedBy>CSCU</cp:lastModifiedBy>
  <cp:revision>5</cp:revision>
  <dcterms:created xsi:type="dcterms:W3CDTF">2021-11-22T13:03:07Z</dcterms:created>
  <dcterms:modified xsi:type="dcterms:W3CDTF">2021-11-29T07:01:59Z</dcterms:modified>
</cp:coreProperties>
</file>