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302" r:id="rId3"/>
    <p:sldId id="270" r:id="rId4"/>
    <p:sldId id="257" r:id="rId5"/>
    <p:sldId id="258" r:id="rId6"/>
    <p:sldId id="272" r:id="rId7"/>
    <p:sldId id="285" r:id="rId8"/>
    <p:sldId id="283" r:id="rId9"/>
    <p:sldId id="275" r:id="rId10"/>
    <p:sldId id="281" r:id="rId11"/>
    <p:sldId id="289" r:id="rId12"/>
    <p:sldId id="291" r:id="rId13"/>
    <p:sldId id="294" r:id="rId14"/>
    <p:sldId id="295" r:id="rId15"/>
    <p:sldId id="296" r:id="rId16"/>
    <p:sldId id="298"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786"/>
  </p:normalViewPr>
  <p:slideViewPr>
    <p:cSldViewPr snapToGrid="0" snapToObjects="1">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60941-20BD-F54E-B0A2-CB1D9748371E}" type="datetimeFigureOut">
              <a:rPr lang="en-US" smtClean="0"/>
              <a:t>11/29/2021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32B60A-8294-E34D-9A6E-8BCD0ADB48FD}" type="slidenum">
              <a:rPr lang="en-US" smtClean="0"/>
              <a:t>‹#›</a:t>
            </a:fld>
            <a:endParaRPr lang="en-US"/>
          </a:p>
        </p:txBody>
      </p:sp>
    </p:spTree>
    <p:extLst>
      <p:ext uri="{BB962C8B-B14F-4D97-AF65-F5344CB8AC3E}">
        <p14:creationId xmlns:p14="http://schemas.microsoft.com/office/powerpoint/2010/main" val="197069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4</a:t>
            </a:r>
            <a:r>
              <a:rPr lang="en-US" baseline="30000" dirty="0"/>
              <a:t>th</a:t>
            </a:r>
            <a:r>
              <a:rPr lang="en-US" dirty="0"/>
              <a:t> Revolution</a:t>
            </a:r>
            <a:r>
              <a:rPr lang="en-US" baseline="0" dirty="0"/>
              <a:t> builds  on the 3</a:t>
            </a:r>
            <a:r>
              <a:rPr lang="en-US" baseline="30000" dirty="0"/>
              <a:t>rd</a:t>
            </a:r>
            <a:r>
              <a:rPr lang="en-US" baseline="0" dirty="0"/>
              <a:t> revolution </a:t>
            </a:r>
            <a:r>
              <a:rPr lang="en-US" baseline="0" dirty="0" err="1"/>
              <a:t>digitalisation</a:t>
            </a:r>
            <a:r>
              <a:rPr lang="en-US" baseline="0" dirty="0"/>
              <a:t> however the 4IR  has more ubiquitous </a:t>
            </a:r>
            <a:r>
              <a:rPr lang="en-US" baseline="0" dirty="0" err="1"/>
              <a:t>digitalisation</a:t>
            </a:r>
            <a:r>
              <a:rPr lang="en-US" baseline="0" dirty="0"/>
              <a:t> and mobile internet. It is </a:t>
            </a:r>
            <a:r>
              <a:rPr lang="en-US" baseline="0" dirty="0" err="1"/>
              <a:t>characterised</a:t>
            </a:r>
            <a:r>
              <a:rPr lang="en-US" baseline="0" dirty="0"/>
              <a:t>  by </a:t>
            </a:r>
            <a:r>
              <a:rPr lang="en-US" baseline="0" dirty="0" err="1"/>
              <a:t>imapct</a:t>
            </a:r>
            <a:r>
              <a:rPr lang="en-US" baseline="0" dirty="0"/>
              <a:t> of the digital technologies  manifesting with full force  through automation and unprecedented events</a:t>
            </a:r>
            <a:endParaRPr lang="en-US" dirty="0"/>
          </a:p>
        </p:txBody>
      </p:sp>
      <p:sp>
        <p:nvSpPr>
          <p:cNvPr id="4" name="Slide Number Placeholder 3"/>
          <p:cNvSpPr>
            <a:spLocks noGrp="1"/>
          </p:cNvSpPr>
          <p:nvPr>
            <p:ph type="sldNum" sz="quarter" idx="10"/>
          </p:nvPr>
        </p:nvSpPr>
        <p:spPr/>
        <p:txBody>
          <a:bodyPr/>
          <a:lstStyle/>
          <a:p>
            <a:fld id="{D732B60A-8294-E34D-9A6E-8BCD0ADB48FD}" type="slidenum">
              <a:rPr lang="en-US" smtClean="0"/>
              <a:t>3</a:t>
            </a:fld>
            <a:endParaRPr lang="en-US"/>
          </a:p>
        </p:txBody>
      </p:sp>
    </p:spTree>
    <p:extLst>
      <p:ext uri="{BB962C8B-B14F-4D97-AF65-F5344CB8AC3E}">
        <p14:creationId xmlns:p14="http://schemas.microsoft.com/office/powerpoint/2010/main" val="75056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NB: WHAT IS IN THE REGION AFFECTS THE PUBLIC SECTOR</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Mobile network coverage stands at 88.4 per cent, with 3G network coverage at 77.4 per cent and 4G network coverage at only 44.3 per cent. Internet use by individuals is still below 30 per cent, Internet access at home stands at 14.3 per cent and only 7.7 per cent of households had access to a computer at home</a:t>
            </a:r>
            <a:r>
              <a:rPr lang="en-GB" dirty="0">
                <a:effectLst/>
              </a:rPr>
              <a:t> </a:t>
            </a:r>
            <a:endParaRPr lang="en-US" dirty="0"/>
          </a:p>
        </p:txBody>
      </p:sp>
      <p:sp>
        <p:nvSpPr>
          <p:cNvPr id="4" name="Slide Number Placeholder 3"/>
          <p:cNvSpPr>
            <a:spLocks noGrp="1"/>
          </p:cNvSpPr>
          <p:nvPr>
            <p:ph type="sldNum" sz="quarter" idx="10"/>
          </p:nvPr>
        </p:nvSpPr>
        <p:spPr/>
        <p:txBody>
          <a:bodyPr/>
          <a:lstStyle/>
          <a:p>
            <a:fld id="{D732B60A-8294-E34D-9A6E-8BCD0ADB48FD}" type="slidenum">
              <a:rPr lang="en-US" smtClean="0"/>
              <a:t>8</a:t>
            </a:fld>
            <a:endParaRPr lang="en-US"/>
          </a:p>
        </p:txBody>
      </p:sp>
    </p:spTree>
    <p:extLst>
      <p:ext uri="{BB962C8B-B14F-4D97-AF65-F5344CB8AC3E}">
        <p14:creationId xmlns:p14="http://schemas.microsoft.com/office/powerpoint/2010/main" val="58959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70AD7B-79CD-6245-A702-07DBCB883CB9}"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112382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0AD7B-79CD-6245-A702-07DBCB883CB9}"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609958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0AD7B-79CD-6245-A702-07DBCB883CB9}"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162662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0AD7B-79CD-6245-A702-07DBCB883CB9}"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858537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0AD7B-79CD-6245-A702-07DBCB883CB9}"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75804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70AD7B-79CD-6245-A702-07DBCB883CB9}"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1634044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70AD7B-79CD-6245-A702-07DBCB883CB9}" type="datetimeFigureOut">
              <a:rPr lang="en-US" smtClean="0"/>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136373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70AD7B-79CD-6245-A702-07DBCB883CB9}" type="datetimeFigureOut">
              <a:rPr lang="en-US" smtClean="0"/>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27723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0AD7B-79CD-6245-A702-07DBCB883CB9}" type="datetimeFigureOut">
              <a:rPr lang="en-US" smtClean="0"/>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155029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70AD7B-79CD-6245-A702-07DBCB883CB9}"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38166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70AD7B-79CD-6245-A702-07DBCB883CB9}"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8DE9-053D-224D-A588-E74D09BE21A6}" type="slidenum">
              <a:rPr lang="en-US" smtClean="0"/>
              <a:t>‹#›</a:t>
            </a:fld>
            <a:endParaRPr lang="en-US"/>
          </a:p>
        </p:txBody>
      </p:sp>
    </p:spTree>
    <p:extLst>
      <p:ext uri="{BB962C8B-B14F-4D97-AF65-F5344CB8AC3E}">
        <p14:creationId xmlns:p14="http://schemas.microsoft.com/office/powerpoint/2010/main" val="10838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0AD7B-79CD-6245-A702-07DBCB883CB9}" type="datetimeFigureOut">
              <a:rPr lang="en-US" smtClean="0"/>
              <a:t>11/29/2021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18DE9-053D-224D-A588-E74D09BE21A6}" type="slidenum">
              <a:rPr lang="en-US" smtClean="0"/>
              <a:t>‹#›</a:t>
            </a:fld>
            <a:endParaRPr lang="en-US"/>
          </a:p>
        </p:txBody>
      </p:sp>
    </p:spTree>
    <p:extLst>
      <p:ext uri="{BB962C8B-B14F-4D97-AF65-F5344CB8AC3E}">
        <p14:creationId xmlns:p14="http://schemas.microsoft.com/office/powerpoint/2010/main" val="4823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sharer/sharer.php?u=https://www.shutterstock.com/image-vector/4th-industrial-revolution-ver02-119203284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twitter.com/intent/tweet?url=https://www.shutterstock.com/image-vector/4th-industrial-revolution-ver02-1192032847&amp;tex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irena.org/publications/2021/Jun/Tracking-SDG-7-2021"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44706"/>
            <a:ext cx="9144000" cy="3514164"/>
          </a:xfrm>
        </p:spPr>
        <p:txBody>
          <a:bodyPr>
            <a:normAutofit fontScale="90000"/>
          </a:bodyPr>
          <a:lstStyle/>
          <a:p>
            <a:r>
              <a:rPr lang="en-GB" sz="3200" b="1" dirty="0"/>
              <a:t/>
            </a:r>
            <a:br>
              <a:rPr lang="en-GB" sz="3200" b="1" dirty="0"/>
            </a:br>
            <a:r>
              <a:rPr lang="en-GB" sz="4800" b="1" dirty="0">
                <a:latin typeface="Tw Cen MT" charset="0"/>
                <a:ea typeface="Tw Cen MT" charset="0"/>
                <a:cs typeface="Tw Cen MT" charset="0"/>
              </a:rPr>
              <a:t>7</a:t>
            </a:r>
            <a:r>
              <a:rPr lang="en-GB" sz="4800" b="1" baseline="30000" dirty="0">
                <a:latin typeface="Tw Cen MT" charset="0"/>
                <a:ea typeface="Tw Cen MT" charset="0"/>
                <a:cs typeface="Tw Cen MT" charset="0"/>
              </a:rPr>
              <a:t>th</a:t>
            </a:r>
            <a:r>
              <a:rPr lang="en-GB" sz="4800" b="1" dirty="0">
                <a:latin typeface="Tw Cen MT" charset="0"/>
                <a:ea typeface="Tw Cen MT" charset="0"/>
                <a:cs typeface="Tw Cen MT" charset="0"/>
              </a:rPr>
              <a:t> Annual APS-</a:t>
            </a:r>
            <a:r>
              <a:rPr lang="en-GB" sz="4800" b="1" dirty="0" err="1">
                <a:latin typeface="Tw Cen MT" charset="0"/>
                <a:ea typeface="Tw Cen MT" charset="0"/>
                <a:cs typeface="Tw Cen MT" charset="0"/>
              </a:rPr>
              <a:t>HRMnet</a:t>
            </a:r>
            <a:r>
              <a:rPr lang="en-GB" sz="4800" b="1" dirty="0">
                <a:latin typeface="Tw Cen MT" charset="0"/>
                <a:ea typeface="Tw Cen MT" charset="0"/>
                <a:cs typeface="Tw Cen MT" charset="0"/>
              </a:rPr>
              <a:t> Conference: 23</a:t>
            </a:r>
            <a:r>
              <a:rPr lang="en-GB" sz="4800" b="1" baseline="30000" dirty="0">
                <a:latin typeface="Tw Cen MT" charset="0"/>
                <a:ea typeface="Tw Cen MT" charset="0"/>
                <a:cs typeface="Tw Cen MT" charset="0"/>
              </a:rPr>
              <a:t>rd</a:t>
            </a:r>
            <a:r>
              <a:rPr lang="en-GB" sz="4800" b="1" dirty="0">
                <a:latin typeface="Tw Cen MT" charset="0"/>
                <a:ea typeface="Tw Cen MT" charset="0"/>
                <a:cs typeface="Tw Cen MT" charset="0"/>
              </a:rPr>
              <a:t> – 25</a:t>
            </a:r>
            <a:r>
              <a:rPr lang="en-GB" sz="4800" b="1" baseline="30000" dirty="0">
                <a:latin typeface="Tw Cen MT" charset="0"/>
                <a:ea typeface="Tw Cen MT" charset="0"/>
                <a:cs typeface="Tw Cen MT" charset="0"/>
              </a:rPr>
              <a:t>th</a:t>
            </a:r>
            <a:r>
              <a:rPr lang="en-GB" sz="4800" b="1" dirty="0">
                <a:latin typeface="Tw Cen MT" charset="0"/>
                <a:ea typeface="Tw Cen MT" charset="0"/>
                <a:cs typeface="Tw Cen MT" charset="0"/>
              </a:rPr>
              <a:t> November 2021</a:t>
            </a:r>
            <a:r>
              <a:rPr lang="en-GB" sz="3200" dirty="0"/>
              <a:t/>
            </a:r>
            <a:br>
              <a:rPr lang="en-GB" sz="3200" dirty="0"/>
            </a:br>
            <a:r>
              <a:rPr lang="en-GB" sz="3200" dirty="0"/>
              <a:t> </a:t>
            </a:r>
            <a:br>
              <a:rPr lang="en-GB" sz="3200" dirty="0"/>
            </a:br>
            <a:r>
              <a:rPr lang="en-GB" sz="3200" dirty="0"/>
              <a:t/>
            </a:r>
            <a:br>
              <a:rPr lang="en-GB" sz="3200" dirty="0"/>
            </a:br>
            <a:r>
              <a:rPr lang="en-GB" sz="3200" b="1" dirty="0"/>
              <a:t> </a:t>
            </a:r>
            <a:r>
              <a:rPr lang="en-GB" sz="3200" dirty="0"/>
              <a:t/>
            </a:r>
            <a:br>
              <a:rPr lang="en-GB" sz="3200" dirty="0"/>
            </a:br>
            <a:endParaRPr lang="en-US" sz="3200" b="1" dirty="0">
              <a:latin typeface="Tw Cen MT" charset="0"/>
              <a:ea typeface="Tw Cen MT" charset="0"/>
              <a:cs typeface="Tw Cen MT" charset="0"/>
            </a:endParaRPr>
          </a:p>
        </p:txBody>
      </p:sp>
      <p:sp>
        <p:nvSpPr>
          <p:cNvPr id="3" name="Subtitle 2"/>
          <p:cNvSpPr>
            <a:spLocks noGrp="1"/>
          </p:cNvSpPr>
          <p:nvPr>
            <p:ph type="subTitle" idx="1"/>
          </p:nvPr>
        </p:nvSpPr>
        <p:spPr>
          <a:xfrm>
            <a:off x="1524000" y="4105835"/>
            <a:ext cx="9144000" cy="1797424"/>
          </a:xfrm>
        </p:spPr>
        <p:txBody>
          <a:bodyPr/>
          <a:lstStyle/>
          <a:p>
            <a:r>
              <a:rPr lang="en-US" b="1" dirty="0">
                <a:solidFill>
                  <a:srgbClr val="FF0000"/>
                </a:solidFill>
                <a:latin typeface="Tw Cen MT" charset="0"/>
                <a:ea typeface="Tw Cen MT" charset="0"/>
                <a:cs typeface="Tw Cen MT" charset="0"/>
              </a:rPr>
              <a:t>AFRICA PUBLIC SECTOR CAPACITY TO ABSORB THE 4IR SHOCK AND THE ETHICAL IMPLICATIONS</a:t>
            </a:r>
          </a:p>
          <a:p>
            <a:endParaRPr lang="en-US" dirty="0"/>
          </a:p>
        </p:txBody>
      </p:sp>
    </p:spTree>
    <p:extLst>
      <p:ext uri="{BB962C8B-B14F-4D97-AF65-F5344CB8AC3E}">
        <p14:creationId xmlns:p14="http://schemas.microsoft.com/office/powerpoint/2010/main" val="980166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909028" y="1880849"/>
            <a:ext cx="5444656" cy="3347635"/>
          </a:xfrm>
          <a:solidFill>
            <a:schemeClr val="accent4">
              <a:lumMod val="40000"/>
              <a:lumOff val="60000"/>
            </a:schemeClr>
          </a:solidFill>
        </p:spPr>
        <p:txBody>
          <a:bodyPr vert="vert270">
            <a:normAutofit/>
          </a:bodyPr>
          <a:lstStyle/>
          <a:p>
            <a:pPr marL="182563" indent="-46038"/>
            <a:r>
              <a:rPr lang="en-US" sz="3200" b="1" dirty="0">
                <a:solidFill>
                  <a:srgbClr val="FF0000"/>
                </a:solidFill>
                <a:latin typeface="Tw Cen MT" charset="0"/>
                <a:ea typeface="Tw Cen MT" charset="0"/>
                <a:cs typeface="Tw Cen MT" charset="0"/>
              </a:rPr>
              <a:t>Can the Africa Public Sector absorb the 4IR Shock?...</a:t>
            </a:r>
            <a:br>
              <a:rPr lang="en-US" sz="3200" b="1" dirty="0">
                <a:solidFill>
                  <a:srgbClr val="FF0000"/>
                </a:solidFill>
                <a:latin typeface="Tw Cen MT" charset="0"/>
                <a:ea typeface="Tw Cen MT" charset="0"/>
                <a:cs typeface="Tw Cen MT" charset="0"/>
              </a:rPr>
            </a:br>
            <a:r>
              <a:rPr lang="en-US" sz="3200" b="1" dirty="0">
                <a:solidFill>
                  <a:srgbClr val="FF0000"/>
                </a:solidFill>
                <a:latin typeface="Tw Cen MT" charset="0"/>
                <a:ea typeface="Tw Cen MT" charset="0"/>
                <a:cs typeface="Tw Cen MT" charset="0"/>
              </a:rPr>
              <a:t/>
            </a:r>
            <a:br>
              <a:rPr lang="en-US" sz="3200" b="1" dirty="0">
                <a:solidFill>
                  <a:srgbClr val="FF0000"/>
                </a:solidFill>
                <a:latin typeface="Tw Cen MT" charset="0"/>
                <a:ea typeface="Tw Cen MT" charset="0"/>
                <a:cs typeface="Tw Cen MT" charset="0"/>
              </a:rPr>
            </a:br>
            <a:r>
              <a:rPr lang="en-US" sz="3200" b="1" dirty="0">
                <a:solidFill>
                  <a:srgbClr val="FF0000"/>
                </a:solidFill>
                <a:latin typeface="Tw Cen MT" charset="0"/>
                <a:ea typeface="Tw Cen MT" charset="0"/>
                <a:cs typeface="Tw Cen MT" charset="0"/>
              </a:rPr>
              <a:t>Fundamental Requirements</a:t>
            </a:r>
          </a:p>
        </p:txBody>
      </p:sp>
      <p:sp>
        <p:nvSpPr>
          <p:cNvPr id="3" name="Content Placeholder 2"/>
          <p:cNvSpPr>
            <a:spLocks noGrp="1"/>
          </p:cNvSpPr>
          <p:nvPr>
            <p:ph idx="1"/>
          </p:nvPr>
        </p:nvSpPr>
        <p:spPr>
          <a:xfrm>
            <a:off x="3657600" y="832338"/>
            <a:ext cx="8028122" cy="5444656"/>
          </a:xfrm>
        </p:spPr>
        <p:txBody>
          <a:bodyPr>
            <a:normAutofit/>
          </a:bodyPr>
          <a:lstStyle/>
          <a:p>
            <a:pPr marL="0" indent="0" algn="just">
              <a:buNone/>
            </a:pPr>
            <a:endParaRPr lang="en-US" sz="3200" dirty="0">
              <a:latin typeface="Tw Cen MT" charset="0"/>
              <a:ea typeface="Tw Cen MT" charset="0"/>
              <a:cs typeface="Tw Cen MT" charset="0"/>
            </a:endParaRPr>
          </a:p>
          <a:p>
            <a:pPr marL="0" indent="0" algn="just">
              <a:buNone/>
            </a:pPr>
            <a:r>
              <a:rPr lang="en-US" sz="3200" dirty="0">
                <a:latin typeface="Tw Cen MT" charset="0"/>
                <a:ea typeface="Tw Cen MT" charset="0"/>
                <a:cs typeface="Tw Cen MT" charset="0"/>
              </a:rPr>
              <a:t>Fundamental to absorbing the industrial revolution shock are the following;</a:t>
            </a:r>
          </a:p>
          <a:p>
            <a:pPr algn="just">
              <a:buFont typeface="Wingdings" charset="2"/>
              <a:buChar char="q"/>
            </a:pPr>
            <a:r>
              <a:rPr lang="en-US" sz="3200" dirty="0">
                <a:latin typeface="Tw Cen MT" charset="0"/>
                <a:ea typeface="Tw Cen MT" charset="0"/>
                <a:cs typeface="Tw Cen MT" charset="0"/>
              </a:rPr>
              <a:t>Leadership  that understands the changes that this revolution has brought on board and  how to </a:t>
            </a:r>
            <a:r>
              <a:rPr lang="en-US" sz="3200" dirty="0" err="1">
                <a:latin typeface="Tw Cen MT" charset="0"/>
                <a:ea typeface="Tw Cen MT" charset="0"/>
                <a:cs typeface="Tw Cen MT" charset="0"/>
              </a:rPr>
              <a:t>strategise</a:t>
            </a:r>
            <a:r>
              <a:rPr lang="en-US" sz="3200" dirty="0">
                <a:latin typeface="Tw Cen MT" charset="0"/>
                <a:ea typeface="Tw Cen MT" charset="0"/>
                <a:cs typeface="Tw Cen MT" charset="0"/>
              </a:rPr>
              <a:t> for institutional sustainability through innovative  and </a:t>
            </a:r>
            <a:r>
              <a:rPr lang="en-US" sz="3200" dirty="0" err="1">
                <a:latin typeface="Tw Cen MT" charset="0"/>
                <a:ea typeface="Tw Cen MT" charset="0"/>
                <a:cs typeface="Tw Cen MT" charset="0"/>
              </a:rPr>
              <a:t>mitigative</a:t>
            </a:r>
            <a:r>
              <a:rPr lang="en-US" sz="3200" dirty="0">
                <a:latin typeface="Tw Cen MT" charset="0"/>
                <a:ea typeface="Tw Cen MT" charset="0"/>
                <a:cs typeface="Tw Cen MT" charset="0"/>
              </a:rPr>
              <a:t> interventions</a:t>
            </a:r>
          </a:p>
          <a:p>
            <a:pPr marL="0" indent="0" algn="just">
              <a:buNone/>
            </a:pPr>
            <a:endParaRPr lang="en-US" sz="3200" dirty="0">
              <a:latin typeface="Tw Cen MT" charset="0"/>
              <a:ea typeface="Tw Cen MT" charset="0"/>
              <a:cs typeface="Tw Cen MT" charset="0"/>
            </a:endParaRPr>
          </a:p>
          <a:p>
            <a:pPr algn="just">
              <a:buFont typeface="Wingdings" charset="2"/>
              <a:buChar char="q"/>
            </a:pPr>
            <a:r>
              <a:rPr lang="en-US" sz="3200" dirty="0">
                <a:latin typeface="Tw Cen MT" charset="0"/>
                <a:ea typeface="Tw Cen MT" charset="0"/>
                <a:cs typeface="Tw Cen MT" charset="0"/>
              </a:rPr>
              <a:t>Taking the revolution as an opportunity and not a  problem to be confronted</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39295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98055" y="2069312"/>
            <a:ext cx="5315701" cy="3347635"/>
          </a:xfrm>
          <a:solidFill>
            <a:schemeClr val="accent4">
              <a:lumMod val="40000"/>
              <a:lumOff val="60000"/>
            </a:schemeClr>
          </a:solidFill>
        </p:spPr>
        <p:txBody>
          <a:bodyPr vert="vert270">
            <a:normAutofit/>
          </a:bodyPr>
          <a:lstStyle/>
          <a:p>
            <a:pPr marL="228600" indent="-46038"/>
            <a:r>
              <a:rPr lang="en-US" sz="3200" b="1" dirty="0">
                <a:solidFill>
                  <a:srgbClr val="FF0000"/>
                </a:solidFill>
                <a:latin typeface="Tw Cen MT" charset="0"/>
                <a:ea typeface="Tw Cen MT" charset="0"/>
                <a:cs typeface="Tw Cen MT" charset="0"/>
              </a:rPr>
              <a:t>Can the Africa Public Sector absorb the 4IR Shock?...</a:t>
            </a:r>
            <a:br>
              <a:rPr lang="en-US" sz="3200" b="1" dirty="0">
                <a:solidFill>
                  <a:srgbClr val="FF0000"/>
                </a:solidFill>
                <a:latin typeface="Tw Cen MT" charset="0"/>
                <a:ea typeface="Tw Cen MT" charset="0"/>
                <a:cs typeface="Tw Cen MT" charset="0"/>
              </a:rPr>
            </a:br>
            <a:r>
              <a:rPr lang="en-US" sz="3200" b="1" dirty="0">
                <a:solidFill>
                  <a:srgbClr val="FF0000"/>
                </a:solidFill>
                <a:latin typeface="Tw Cen MT" charset="0"/>
                <a:ea typeface="Tw Cen MT" charset="0"/>
                <a:cs typeface="Tw Cen MT" charset="0"/>
              </a:rPr>
              <a:t/>
            </a:r>
            <a:br>
              <a:rPr lang="en-US" sz="3200" b="1" dirty="0">
                <a:solidFill>
                  <a:srgbClr val="FF0000"/>
                </a:solidFill>
                <a:latin typeface="Tw Cen MT" charset="0"/>
                <a:ea typeface="Tw Cen MT" charset="0"/>
                <a:cs typeface="Tw Cen MT" charset="0"/>
              </a:rPr>
            </a:br>
            <a:r>
              <a:rPr lang="en-US" sz="3200" b="1" dirty="0">
                <a:solidFill>
                  <a:srgbClr val="FF0000"/>
                </a:solidFill>
                <a:latin typeface="Tw Cen MT" charset="0"/>
                <a:ea typeface="Tw Cen MT" charset="0"/>
                <a:cs typeface="Tw Cen MT" charset="0"/>
              </a:rPr>
              <a:t>Fundamental Requirements</a:t>
            </a:r>
          </a:p>
        </p:txBody>
      </p:sp>
      <p:sp>
        <p:nvSpPr>
          <p:cNvPr id="3" name="Content Placeholder 2"/>
          <p:cNvSpPr>
            <a:spLocks noGrp="1"/>
          </p:cNvSpPr>
          <p:nvPr>
            <p:ph idx="1"/>
          </p:nvPr>
        </p:nvSpPr>
        <p:spPr>
          <a:xfrm>
            <a:off x="3657600" y="1085279"/>
            <a:ext cx="8028122" cy="5444656"/>
          </a:xfrm>
        </p:spPr>
        <p:txBody>
          <a:bodyPr>
            <a:normAutofit/>
          </a:bodyPr>
          <a:lstStyle/>
          <a:p>
            <a:pPr marL="366713" indent="-366713">
              <a:buFont typeface="Wingdings" charset="2"/>
              <a:buChar char="q"/>
            </a:pPr>
            <a:r>
              <a:rPr lang="en-US" sz="3200" dirty="0">
                <a:latin typeface="Tw Cen MT" charset="0"/>
                <a:ea typeface="Tw Cen MT" charset="0"/>
                <a:cs typeface="Tw Cen MT" charset="0"/>
              </a:rPr>
              <a:t>Partnership and collaborations  that provide for  a  </a:t>
            </a:r>
            <a:r>
              <a:rPr lang="en-US" sz="3200" dirty="0" err="1">
                <a:latin typeface="Tw Cen MT" charset="0"/>
                <a:ea typeface="Tw Cen MT" charset="0"/>
                <a:cs typeface="Tw Cen MT" charset="0"/>
              </a:rPr>
              <a:t>wholistic</a:t>
            </a:r>
            <a:r>
              <a:rPr lang="en-US" sz="3200" dirty="0">
                <a:latin typeface="Tw Cen MT" charset="0"/>
                <a:ea typeface="Tw Cen MT" charset="0"/>
                <a:cs typeface="Tw Cen MT" charset="0"/>
              </a:rPr>
              <a:t> approach to business and aligning stakeholder objectives and expectations</a:t>
            </a:r>
          </a:p>
          <a:p>
            <a:pPr marL="458788" indent="-444500" algn="just">
              <a:buFont typeface="Wingdings" charset="2"/>
              <a:buChar char="q"/>
            </a:pPr>
            <a:r>
              <a:rPr lang="en-US" sz="3200" dirty="0">
                <a:latin typeface="Tw Cen MT" charset="0"/>
                <a:ea typeface="Tw Cen MT" charset="0"/>
                <a:cs typeface="Tw Cen MT" charset="0"/>
              </a:rPr>
              <a:t>Affordable, accessible and usable  internet services </a:t>
            </a:r>
          </a:p>
          <a:p>
            <a:pPr algn="just">
              <a:buFont typeface="Wingdings" charset="2"/>
              <a:buChar char="q"/>
            </a:pPr>
            <a:r>
              <a:rPr lang="en-US" sz="3200" dirty="0">
                <a:latin typeface="Tw Cen MT" charset="0"/>
                <a:ea typeface="Tw Cen MT" charset="0"/>
                <a:cs typeface="Tw Cen MT" charset="0"/>
              </a:rPr>
              <a:t> Wide IT infrastructure coverage</a:t>
            </a:r>
          </a:p>
          <a:p>
            <a:pPr marL="458788" indent="-458788" algn="just">
              <a:buFont typeface="Wingdings" charset="2"/>
              <a:buChar char="q"/>
            </a:pPr>
            <a:r>
              <a:rPr lang="en-US" sz="3200" dirty="0">
                <a:latin typeface="Tw Cen MT" charset="0"/>
                <a:ea typeface="Tw Cen MT" charset="0"/>
                <a:cs typeface="Tw Cen MT" charset="0"/>
              </a:rPr>
              <a:t>Requisite skills: Strategic Thinking, IT and   Innovation</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9074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674068" y="1945326"/>
            <a:ext cx="5315701" cy="3347635"/>
          </a:xfrm>
          <a:solidFill>
            <a:schemeClr val="accent4">
              <a:lumMod val="40000"/>
              <a:lumOff val="60000"/>
            </a:schemeClr>
          </a:solidFill>
        </p:spPr>
        <p:txBody>
          <a:bodyPr vert="vert270">
            <a:normAutofit/>
          </a:bodyPr>
          <a:lstStyle/>
          <a:p>
            <a:pPr marL="228600" indent="-46038"/>
            <a:r>
              <a:rPr lang="en-US" sz="3200" b="1" dirty="0">
                <a:solidFill>
                  <a:srgbClr val="FF0000"/>
                </a:solidFill>
                <a:latin typeface="Tw Cen MT" charset="0"/>
                <a:ea typeface="Tw Cen MT" charset="0"/>
                <a:cs typeface="Tw Cen MT" charset="0"/>
              </a:rPr>
              <a:t>Can the Africa Public Sector absorb the 4IR Shock?...</a:t>
            </a:r>
            <a:br>
              <a:rPr lang="en-US" sz="3200" b="1" dirty="0">
                <a:solidFill>
                  <a:srgbClr val="FF0000"/>
                </a:solidFill>
                <a:latin typeface="Tw Cen MT" charset="0"/>
                <a:ea typeface="Tw Cen MT" charset="0"/>
                <a:cs typeface="Tw Cen MT" charset="0"/>
              </a:rPr>
            </a:br>
            <a:r>
              <a:rPr lang="en-US" sz="3200" b="1" dirty="0">
                <a:solidFill>
                  <a:srgbClr val="FF0000"/>
                </a:solidFill>
                <a:latin typeface="Tw Cen MT" charset="0"/>
                <a:ea typeface="Tw Cen MT" charset="0"/>
                <a:cs typeface="Tw Cen MT" charset="0"/>
              </a:rPr>
              <a:t/>
            </a:r>
            <a:br>
              <a:rPr lang="en-US" sz="3200" b="1" dirty="0">
                <a:solidFill>
                  <a:srgbClr val="FF0000"/>
                </a:solidFill>
                <a:latin typeface="Tw Cen MT" charset="0"/>
                <a:ea typeface="Tw Cen MT" charset="0"/>
                <a:cs typeface="Tw Cen MT" charset="0"/>
              </a:rPr>
            </a:br>
            <a:r>
              <a:rPr lang="en-US" sz="3200" b="1" dirty="0">
                <a:solidFill>
                  <a:srgbClr val="FF0000"/>
                </a:solidFill>
                <a:latin typeface="Tw Cen MT" charset="0"/>
                <a:ea typeface="Tw Cen MT" charset="0"/>
                <a:cs typeface="Tw Cen MT" charset="0"/>
              </a:rPr>
              <a:t>Fundamental Requirements</a:t>
            </a:r>
          </a:p>
        </p:txBody>
      </p:sp>
      <p:sp>
        <p:nvSpPr>
          <p:cNvPr id="3" name="Content Placeholder 2"/>
          <p:cNvSpPr>
            <a:spLocks noGrp="1"/>
          </p:cNvSpPr>
          <p:nvPr>
            <p:ph idx="1"/>
          </p:nvPr>
        </p:nvSpPr>
        <p:spPr>
          <a:xfrm>
            <a:off x="3657600" y="1224366"/>
            <a:ext cx="8028122" cy="5052628"/>
          </a:xfrm>
        </p:spPr>
        <p:txBody>
          <a:bodyPr>
            <a:normAutofit/>
          </a:bodyPr>
          <a:lstStyle/>
          <a:p>
            <a:pPr algn="just">
              <a:buFont typeface="Wingdings" charset="2"/>
              <a:buChar char="q"/>
            </a:pPr>
            <a:r>
              <a:rPr lang="en-US" sz="3200" dirty="0">
                <a:latin typeface="Tw Cen MT" charset="0"/>
                <a:ea typeface="Tw Cen MT" charset="0"/>
                <a:cs typeface="Tw Cen MT" charset="0"/>
              </a:rPr>
              <a:t>Strategic investment in workforce training approaches: Evaluate, invest, and promote workforce training programs that align with institutional goals, talent practices, skill needs, and culture. </a:t>
            </a:r>
          </a:p>
          <a:p>
            <a:pPr marL="0" indent="0">
              <a:buNone/>
            </a:pPr>
            <a:endParaRPr lang="en-US" sz="3200" dirty="0">
              <a:latin typeface="Tw Cen MT" charset="0"/>
              <a:ea typeface="Tw Cen MT" charset="0"/>
              <a:cs typeface="Tw Cen MT" charset="0"/>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38496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98055" y="2069312"/>
            <a:ext cx="5315701" cy="3347635"/>
          </a:xfrm>
          <a:solidFill>
            <a:schemeClr val="accent4">
              <a:lumMod val="40000"/>
              <a:lumOff val="60000"/>
            </a:schemeClr>
          </a:solidFill>
        </p:spPr>
        <p:txBody>
          <a:bodyPr vert="vert270">
            <a:normAutofit/>
          </a:bodyPr>
          <a:lstStyle/>
          <a:p>
            <a:pPr marL="228600" indent="-46038"/>
            <a:r>
              <a:rPr lang="en-US" sz="3200" b="1" dirty="0">
                <a:solidFill>
                  <a:srgbClr val="FF0000"/>
                </a:solidFill>
                <a:latin typeface="Tw Cen MT" charset="0"/>
                <a:ea typeface="Tw Cen MT" charset="0"/>
                <a:cs typeface="Tw Cen MT" charset="0"/>
              </a:rPr>
              <a:t>Ethical Implications</a:t>
            </a:r>
          </a:p>
        </p:txBody>
      </p:sp>
      <p:sp>
        <p:nvSpPr>
          <p:cNvPr id="3" name="Content Placeholder 2"/>
          <p:cNvSpPr>
            <a:spLocks noGrp="1"/>
          </p:cNvSpPr>
          <p:nvPr>
            <p:ph idx="1"/>
          </p:nvPr>
        </p:nvSpPr>
        <p:spPr>
          <a:xfrm>
            <a:off x="4293030" y="1224366"/>
            <a:ext cx="7392691" cy="5052628"/>
          </a:xfrm>
        </p:spPr>
        <p:txBody>
          <a:bodyPr>
            <a:normAutofit fontScale="25000" lnSpcReduction="20000"/>
          </a:bodyPr>
          <a:lstStyle/>
          <a:p>
            <a:pPr algn="just">
              <a:buFont typeface="Wingdings" charset="2"/>
              <a:buChar char="q"/>
            </a:pPr>
            <a:r>
              <a:rPr lang="en-US" sz="11200" dirty="0" err="1">
                <a:latin typeface="Tw Cen MT" charset="0"/>
                <a:ea typeface="Tw Cen MT" charset="0"/>
                <a:cs typeface="Tw Cen MT" charset="0"/>
              </a:rPr>
              <a:t>Automous</a:t>
            </a:r>
            <a:r>
              <a:rPr lang="en-US" sz="11200" dirty="0">
                <a:latin typeface="Tw Cen MT" charset="0"/>
                <a:ea typeface="Tw Cen MT" charset="0"/>
                <a:cs typeface="Tw Cen MT" charset="0"/>
              </a:rPr>
              <a:t> technologies with limited human decision making depriving individuals of cognitive capabilities and as such they  cease to exercise control over their attention. This is detrimental to innovation as well</a:t>
            </a:r>
          </a:p>
          <a:p>
            <a:pPr marL="0" indent="0" algn="just">
              <a:buNone/>
            </a:pPr>
            <a:endParaRPr lang="en-US" sz="11200" dirty="0">
              <a:latin typeface="Tw Cen MT" charset="0"/>
              <a:ea typeface="Tw Cen MT" charset="0"/>
              <a:cs typeface="Tw Cen MT" charset="0"/>
            </a:endParaRPr>
          </a:p>
          <a:p>
            <a:pPr algn="just">
              <a:buFont typeface="Wingdings" charset="2"/>
              <a:buChar char="q"/>
            </a:pPr>
            <a:r>
              <a:rPr lang="en-US" sz="11200" dirty="0">
                <a:latin typeface="Tw Cen MT" charset="0"/>
                <a:ea typeface="Tw Cen MT" charset="0"/>
                <a:cs typeface="Tw Cen MT" charset="0"/>
              </a:rPr>
              <a:t>While humanness and empathy are going to be fundamental in transforming the public service, the more digital and high tech the world becomes, the less close human relationships  get and social connections</a:t>
            </a:r>
          </a:p>
          <a:p>
            <a:pPr marL="0" indent="0" algn="just">
              <a:buNone/>
            </a:pPr>
            <a:endParaRPr lang="en-US" sz="11200" dirty="0">
              <a:latin typeface="Tw Cen MT" charset="0"/>
              <a:ea typeface="Tw Cen MT" charset="0"/>
              <a:cs typeface="Tw Cen MT" charset="0"/>
            </a:endParaRPr>
          </a:p>
          <a:p>
            <a:pPr algn="just">
              <a:buFont typeface="Wingdings" charset="2"/>
              <a:buChar char="q"/>
            </a:pPr>
            <a:r>
              <a:rPr lang="en-US" sz="11200" dirty="0">
                <a:latin typeface="Tw Cen MT" charset="0"/>
                <a:ea typeface="Tw Cen MT" charset="0"/>
                <a:cs typeface="Tw Cen MT" charset="0"/>
              </a:rPr>
              <a:t>Social skills and ability to </a:t>
            </a:r>
            <a:r>
              <a:rPr lang="en-US" sz="11200" dirty="0" err="1">
                <a:latin typeface="Tw Cen MT" charset="0"/>
                <a:ea typeface="Tw Cen MT" charset="0"/>
                <a:cs typeface="Tw Cen MT" charset="0"/>
              </a:rPr>
              <a:t>empathise</a:t>
            </a:r>
            <a:r>
              <a:rPr lang="en-US" sz="11200" dirty="0">
                <a:latin typeface="Tw Cen MT" charset="0"/>
                <a:ea typeface="Tw Cen MT" charset="0"/>
                <a:cs typeface="Tw Cen MT" charset="0"/>
              </a:rPr>
              <a:t> is reducing</a:t>
            </a:r>
          </a:p>
          <a:p>
            <a:pPr algn="just">
              <a:buFont typeface="Wingdings" charset="2"/>
              <a:buChar char="q"/>
            </a:pPr>
            <a:endParaRPr lang="en-US" sz="11200" dirty="0">
              <a:latin typeface="Tw Cen MT" charset="0"/>
              <a:ea typeface="Tw Cen MT" charset="0"/>
              <a:cs typeface="Tw Cen MT" charset="0"/>
            </a:endParaRPr>
          </a:p>
          <a:p>
            <a:pPr algn="just">
              <a:buFont typeface="Wingdings" charset="2"/>
              <a:buChar char="q"/>
            </a:pPr>
            <a:endParaRPr lang="en-US" sz="3800" dirty="0">
              <a:latin typeface="Tw Cen MT" charset="0"/>
              <a:ea typeface="Tw Cen MT" charset="0"/>
              <a:cs typeface="Tw Cen MT" charset="0"/>
            </a:endParaRPr>
          </a:p>
          <a:p>
            <a:pPr marL="0" indent="0">
              <a:buNone/>
            </a:pPr>
            <a:endParaRPr lang="en-US" sz="3800" dirty="0">
              <a:latin typeface="Tw Cen MT" charset="0"/>
              <a:ea typeface="Tw Cen MT" charset="0"/>
              <a:cs typeface="Tw Cen MT" charset="0"/>
            </a:endParaRP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884390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98055" y="2069312"/>
            <a:ext cx="5315701" cy="3347635"/>
          </a:xfrm>
          <a:solidFill>
            <a:schemeClr val="accent4">
              <a:lumMod val="40000"/>
              <a:lumOff val="60000"/>
            </a:schemeClr>
          </a:solidFill>
        </p:spPr>
        <p:txBody>
          <a:bodyPr vert="vert270">
            <a:normAutofit/>
          </a:bodyPr>
          <a:lstStyle/>
          <a:p>
            <a:pPr marL="228600" indent="-46038"/>
            <a:r>
              <a:rPr lang="en-US" sz="3200" b="1" dirty="0">
                <a:solidFill>
                  <a:srgbClr val="FF0000"/>
                </a:solidFill>
                <a:latin typeface="Tw Cen MT" charset="0"/>
                <a:ea typeface="Tw Cen MT" charset="0"/>
                <a:cs typeface="Tw Cen MT" charset="0"/>
              </a:rPr>
              <a:t>Ethical Implications</a:t>
            </a:r>
          </a:p>
        </p:txBody>
      </p:sp>
      <p:sp>
        <p:nvSpPr>
          <p:cNvPr id="3" name="Content Placeholder 2"/>
          <p:cNvSpPr>
            <a:spLocks noGrp="1"/>
          </p:cNvSpPr>
          <p:nvPr>
            <p:ph idx="1"/>
          </p:nvPr>
        </p:nvSpPr>
        <p:spPr>
          <a:xfrm>
            <a:off x="3801036" y="919745"/>
            <a:ext cx="7741250" cy="5767925"/>
          </a:xfrm>
        </p:spPr>
        <p:txBody>
          <a:bodyPr>
            <a:normAutofit fontScale="25000" lnSpcReduction="20000"/>
          </a:bodyPr>
          <a:lstStyle/>
          <a:p>
            <a:pPr algn="just">
              <a:buFont typeface="Wingdings" charset="2"/>
              <a:buChar char="q"/>
            </a:pPr>
            <a:r>
              <a:rPr lang="en-US" sz="11200" dirty="0">
                <a:latin typeface="Tw Cen MT" charset="0"/>
                <a:ea typeface="Tw Cen MT" charset="0"/>
                <a:cs typeface="Tw Cen MT" charset="0"/>
              </a:rPr>
              <a:t>Governance Mechanisms that ensure regulation of technologies that will be detrimental to human beings </a:t>
            </a:r>
          </a:p>
          <a:p>
            <a:pPr marL="0" indent="0" algn="just">
              <a:buNone/>
            </a:pPr>
            <a:endParaRPr lang="en-US" sz="11200" dirty="0">
              <a:latin typeface="Tw Cen MT" charset="0"/>
              <a:ea typeface="Tw Cen MT" charset="0"/>
              <a:cs typeface="Tw Cen MT" charset="0"/>
            </a:endParaRPr>
          </a:p>
          <a:p>
            <a:pPr algn="just">
              <a:buFont typeface="Wingdings" charset="2"/>
              <a:buChar char="q"/>
            </a:pPr>
            <a:r>
              <a:rPr lang="en-US" sz="11200" dirty="0">
                <a:latin typeface="Tw Cen MT" charset="0"/>
                <a:ea typeface="Tw Cen MT" charset="0"/>
                <a:cs typeface="Tw Cen MT" charset="0"/>
              </a:rPr>
              <a:t>Generation consumed by social media hence deprived of the art of listening, having human to human contact and ability to read body language. All this affects the humanness in service delivery</a:t>
            </a:r>
          </a:p>
          <a:p>
            <a:pPr algn="just">
              <a:buFont typeface="Wingdings" charset="2"/>
              <a:buChar char="q"/>
            </a:pPr>
            <a:endParaRPr lang="en-US" sz="11200" dirty="0">
              <a:latin typeface="Tw Cen MT" charset="0"/>
              <a:ea typeface="Tw Cen MT" charset="0"/>
              <a:cs typeface="Tw Cen MT" charset="0"/>
            </a:endParaRPr>
          </a:p>
          <a:p>
            <a:pPr algn="just">
              <a:buFont typeface="Wingdings" charset="2"/>
              <a:buChar char="q"/>
            </a:pPr>
            <a:r>
              <a:rPr lang="en-US" sz="11200" dirty="0">
                <a:latin typeface="Tw Cen MT" charset="0"/>
                <a:ea typeface="Tw Cen MT" charset="0"/>
                <a:cs typeface="Tw Cen MT" charset="0"/>
              </a:rPr>
              <a:t>A good number of the </a:t>
            </a:r>
            <a:r>
              <a:rPr lang="en-US" sz="11200" dirty="0" err="1">
                <a:latin typeface="Tw Cen MT" charset="0"/>
                <a:ea typeface="Tw Cen MT" charset="0"/>
                <a:cs typeface="Tw Cen MT" charset="0"/>
              </a:rPr>
              <a:t>technolgical</a:t>
            </a:r>
            <a:r>
              <a:rPr lang="en-US" sz="11200" dirty="0">
                <a:latin typeface="Tw Cen MT" charset="0"/>
                <a:ea typeface="Tw Cen MT" charset="0"/>
                <a:cs typeface="Tw Cen MT" charset="0"/>
              </a:rPr>
              <a:t> </a:t>
            </a:r>
            <a:r>
              <a:rPr lang="en-US" sz="11200" dirty="0" err="1">
                <a:latin typeface="Tw Cen MT" charset="0"/>
                <a:ea typeface="Tw Cen MT" charset="0"/>
                <a:cs typeface="Tw Cen MT" charset="0"/>
              </a:rPr>
              <a:t>innovationa</a:t>
            </a:r>
            <a:r>
              <a:rPr lang="en-US" sz="11200" dirty="0">
                <a:latin typeface="Tw Cen MT" charset="0"/>
                <a:ea typeface="Tw Cen MT" charset="0"/>
                <a:cs typeface="Tw Cen MT" charset="0"/>
              </a:rPr>
              <a:t> have become a </a:t>
            </a:r>
            <a:r>
              <a:rPr lang="en-US" sz="11200" dirty="0" err="1">
                <a:latin typeface="Tw Cen MT" charset="0"/>
                <a:ea typeface="Tw Cen MT" charset="0"/>
                <a:cs typeface="Tw Cen MT" charset="0"/>
              </a:rPr>
              <a:t>mechnaism</a:t>
            </a:r>
            <a:r>
              <a:rPr lang="en-US" sz="11200" dirty="0">
                <a:latin typeface="Tw Cen MT" charset="0"/>
                <a:ea typeface="Tw Cen MT" charset="0"/>
                <a:cs typeface="Tw Cen MT" charset="0"/>
              </a:rPr>
              <a:t> for disrupting attention if not well harnessed</a:t>
            </a:r>
          </a:p>
          <a:p>
            <a:pPr algn="just">
              <a:buFont typeface="Wingdings" charset="2"/>
              <a:buChar char="q"/>
            </a:pPr>
            <a:endParaRPr lang="en-US" sz="11200" dirty="0">
              <a:latin typeface="Tw Cen MT" charset="0"/>
              <a:ea typeface="Tw Cen MT" charset="0"/>
              <a:cs typeface="Tw Cen MT" charset="0"/>
            </a:endParaRPr>
          </a:p>
          <a:p>
            <a:pPr algn="just">
              <a:buFont typeface="Wingdings" charset="2"/>
              <a:buChar char="q"/>
            </a:pPr>
            <a:endParaRPr lang="en-US" sz="11200" dirty="0">
              <a:latin typeface="Tw Cen MT" charset="0"/>
              <a:ea typeface="Tw Cen MT" charset="0"/>
              <a:cs typeface="Tw Cen MT" charset="0"/>
            </a:endParaRPr>
          </a:p>
          <a:p>
            <a:pPr marL="0" indent="0">
              <a:buNone/>
            </a:pPr>
            <a:endParaRPr lang="en-US" sz="11200" dirty="0">
              <a:latin typeface="Tw Cen MT" charset="0"/>
              <a:ea typeface="Tw Cen MT" charset="0"/>
              <a:cs typeface="Tw Cen MT" charset="0"/>
            </a:endParaRP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666512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98055" y="2069312"/>
            <a:ext cx="5315701" cy="3347635"/>
          </a:xfrm>
          <a:solidFill>
            <a:schemeClr val="accent4">
              <a:lumMod val="40000"/>
              <a:lumOff val="60000"/>
            </a:schemeClr>
          </a:solidFill>
        </p:spPr>
        <p:txBody>
          <a:bodyPr vert="vert270">
            <a:normAutofit/>
          </a:bodyPr>
          <a:lstStyle/>
          <a:p>
            <a:pPr marL="228600" indent="-46038"/>
            <a:r>
              <a:rPr lang="en-US" sz="3200" b="1" dirty="0">
                <a:solidFill>
                  <a:srgbClr val="FF0000"/>
                </a:solidFill>
                <a:latin typeface="Tw Cen MT" charset="0"/>
                <a:ea typeface="Tw Cen MT" charset="0"/>
                <a:cs typeface="Tw Cen MT" charset="0"/>
              </a:rPr>
              <a:t>Ethical Implications</a:t>
            </a:r>
          </a:p>
        </p:txBody>
      </p:sp>
      <p:sp>
        <p:nvSpPr>
          <p:cNvPr id="3" name="Content Placeholder 2"/>
          <p:cNvSpPr>
            <a:spLocks noGrp="1"/>
          </p:cNvSpPr>
          <p:nvPr>
            <p:ph idx="1"/>
          </p:nvPr>
        </p:nvSpPr>
        <p:spPr>
          <a:xfrm>
            <a:off x="3801036" y="919745"/>
            <a:ext cx="7741250" cy="5767925"/>
          </a:xfrm>
        </p:spPr>
        <p:txBody>
          <a:bodyPr>
            <a:normAutofit fontScale="32500" lnSpcReduction="20000"/>
          </a:bodyPr>
          <a:lstStyle/>
          <a:p>
            <a:pPr algn="just">
              <a:buFont typeface="Wingdings" charset="2"/>
              <a:buChar char="q"/>
            </a:pPr>
            <a:r>
              <a:rPr lang="en-US" sz="11200" dirty="0">
                <a:latin typeface="Tw Cen MT" charset="0"/>
                <a:ea typeface="Tw Cen MT" charset="0"/>
                <a:cs typeface="Tw Cen MT" charset="0"/>
              </a:rPr>
              <a:t>How do you </a:t>
            </a:r>
            <a:r>
              <a:rPr lang="en-US" sz="11200" dirty="0" err="1">
                <a:latin typeface="Tw Cen MT" charset="0"/>
                <a:ea typeface="Tw Cen MT" charset="0"/>
                <a:cs typeface="Tw Cen MT" charset="0"/>
              </a:rPr>
              <a:t>gurantee</a:t>
            </a:r>
            <a:r>
              <a:rPr lang="en-US" sz="11200" dirty="0">
                <a:latin typeface="Tw Cen MT" charset="0"/>
                <a:ea typeface="Tw Cen MT" charset="0"/>
                <a:cs typeface="Tw Cen MT" charset="0"/>
              </a:rPr>
              <a:t> confidentiality of automated Information and safety of the owners</a:t>
            </a:r>
          </a:p>
          <a:p>
            <a:pPr marL="0" indent="0" algn="just">
              <a:buNone/>
            </a:pPr>
            <a:endParaRPr lang="en-US" sz="11200" dirty="0">
              <a:latin typeface="Tw Cen MT" charset="0"/>
              <a:ea typeface="Tw Cen MT" charset="0"/>
              <a:cs typeface="Tw Cen MT" charset="0"/>
            </a:endParaRPr>
          </a:p>
          <a:p>
            <a:pPr algn="just">
              <a:buFont typeface="Wingdings" charset="2"/>
              <a:buChar char="q"/>
            </a:pPr>
            <a:r>
              <a:rPr lang="en-US" sz="11200" dirty="0">
                <a:latin typeface="Tw Cen MT" charset="0"/>
                <a:ea typeface="Tw Cen MT" charset="0"/>
                <a:cs typeface="Tw Cen MT" charset="0"/>
              </a:rPr>
              <a:t>Digital divide between those who have no access to automated services </a:t>
            </a:r>
            <a:r>
              <a:rPr lang="en-US" sz="11200" dirty="0" err="1">
                <a:latin typeface="Tw Cen MT" charset="0"/>
                <a:ea typeface="Tw Cen MT" charset="0"/>
                <a:cs typeface="Tw Cen MT" charset="0"/>
              </a:rPr>
              <a:t>viz</a:t>
            </a:r>
            <a:r>
              <a:rPr lang="en-US" sz="11200" dirty="0">
                <a:latin typeface="Tw Cen MT" charset="0"/>
                <a:ea typeface="Tw Cen MT" charset="0"/>
                <a:cs typeface="Tw Cen MT" charset="0"/>
              </a:rPr>
              <a:t> a </a:t>
            </a:r>
            <a:r>
              <a:rPr lang="en-US" sz="11200" dirty="0" err="1">
                <a:latin typeface="Tw Cen MT" charset="0"/>
                <a:ea typeface="Tw Cen MT" charset="0"/>
                <a:cs typeface="Tw Cen MT" charset="0"/>
              </a:rPr>
              <a:t>viz</a:t>
            </a:r>
            <a:r>
              <a:rPr lang="en-US" sz="11200" dirty="0">
                <a:latin typeface="Tw Cen MT" charset="0"/>
                <a:ea typeface="Tw Cen MT" charset="0"/>
                <a:cs typeface="Tw Cen MT" charset="0"/>
              </a:rPr>
              <a:t> those who have. The SDG on inclusivity is threatened</a:t>
            </a:r>
          </a:p>
          <a:p>
            <a:pPr marL="0" indent="0" algn="just">
              <a:buNone/>
            </a:pPr>
            <a:endParaRPr lang="en-US" sz="11200" dirty="0">
              <a:latin typeface="Tw Cen MT" charset="0"/>
              <a:ea typeface="Tw Cen MT" charset="0"/>
              <a:cs typeface="Tw Cen MT" charset="0"/>
            </a:endParaRPr>
          </a:p>
          <a:p>
            <a:pPr algn="just">
              <a:buFont typeface="Wingdings" charset="2"/>
              <a:buChar char="q"/>
            </a:pPr>
            <a:endParaRPr lang="en-US" sz="11200" dirty="0">
              <a:latin typeface="Tw Cen MT" charset="0"/>
              <a:ea typeface="Tw Cen MT" charset="0"/>
              <a:cs typeface="Tw Cen MT" charset="0"/>
            </a:endParaRPr>
          </a:p>
          <a:p>
            <a:pPr marL="0" indent="0">
              <a:buNone/>
            </a:pPr>
            <a:endParaRPr lang="en-US" sz="11200" dirty="0">
              <a:latin typeface="Tw Cen MT" charset="0"/>
              <a:ea typeface="Tw Cen MT" charset="0"/>
              <a:cs typeface="Tw Cen MT" charset="0"/>
            </a:endParaRP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50213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798055" y="2069312"/>
            <a:ext cx="5315701" cy="3347635"/>
          </a:xfrm>
          <a:solidFill>
            <a:schemeClr val="accent4">
              <a:lumMod val="40000"/>
              <a:lumOff val="60000"/>
            </a:schemeClr>
          </a:solidFill>
        </p:spPr>
        <p:txBody>
          <a:bodyPr vert="vert270">
            <a:normAutofit/>
          </a:bodyPr>
          <a:lstStyle/>
          <a:p>
            <a:pPr marL="546100" indent="-363538"/>
            <a:r>
              <a:rPr lang="en-US" b="1" dirty="0">
                <a:solidFill>
                  <a:srgbClr val="FF0000"/>
                </a:solidFill>
                <a:latin typeface="Tw Cen MT" charset="0"/>
                <a:ea typeface="Tw Cen MT" charset="0"/>
                <a:cs typeface="Tw Cen MT" charset="0"/>
              </a:rPr>
              <a:t>   Going     forward</a:t>
            </a:r>
          </a:p>
        </p:txBody>
      </p:sp>
      <p:sp>
        <p:nvSpPr>
          <p:cNvPr id="3" name="Content Placeholder 2"/>
          <p:cNvSpPr>
            <a:spLocks noGrp="1"/>
          </p:cNvSpPr>
          <p:nvPr>
            <p:ph idx="1"/>
          </p:nvPr>
        </p:nvSpPr>
        <p:spPr>
          <a:xfrm>
            <a:off x="3801036" y="919745"/>
            <a:ext cx="7741250" cy="5767925"/>
          </a:xfrm>
        </p:spPr>
        <p:txBody>
          <a:bodyPr>
            <a:normAutofit fontScale="40000" lnSpcReduction="20000"/>
          </a:bodyPr>
          <a:lstStyle/>
          <a:p>
            <a:pPr marL="0" indent="0" algn="just">
              <a:buNone/>
            </a:pPr>
            <a:endParaRPr lang="en-US" sz="9000" dirty="0">
              <a:latin typeface="Tw Cen MT" charset="0"/>
              <a:ea typeface="Tw Cen MT" charset="0"/>
              <a:cs typeface="Tw Cen MT" charset="0"/>
            </a:endParaRPr>
          </a:p>
          <a:p>
            <a:pPr marL="0" indent="0" algn="just">
              <a:buNone/>
            </a:pPr>
            <a:endParaRPr lang="en-US" sz="9000" dirty="0">
              <a:latin typeface="Tw Cen MT" charset="0"/>
              <a:ea typeface="Tw Cen MT" charset="0"/>
              <a:cs typeface="Tw Cen MT" charset="0"/>
            </a:endParaRPr>
          </a:p>
          <a:p>
            <a:pPr marL="0" indent="0" algn="just">
              <a:buNone/>
            </a:pPr>
            <a:r>
              <a:rPr lang="en-US" sz="9000" dirty="0">
                <a:latin typeface="Tw Cen MT" charset="0"/>
                <a:ea typeface="Tw Cen MT" charset="0"/>
                <a:cs typeface="Tw Cen MT" charset="0"/>
              </a:rPr>
              <a:t>The values that fundamentally </a:t>
            </a:r>
            <a:r>
              <a:rPr lang="en-US" sz="9000" dirty="0" err="1">
                <a:latin typeface="Tw Cen MT" charset="0"/>
                <a:ea typeface="Tw Cen MT" charset="0"/>
                <a:cs typeface="Tw Cen MT" charset="0"/>
              </a:rPr>
              <a:t>gurauntee</a:t>
            </a:r>
            <a:r>
              <a:rPr lang="en-US" sz="9000" dirty="0">
                <a:latin typeface="Tw Cen MT" charset="0"/>
                <a:ea typeface="Tw Cen MT" charset="0"/>
                <a:cs typeface="Tw Cen MT" charset="0"/>
              </a:rPr>
              <a:t> inclusiveness, reduce the gap between the rich and the poor and </a:t>
            </a:r>
            <a:r>
              <a:rPr lang="en-US" sz="9000" dirty="0" err="1">
                <a:latin typeface="Tw Cen MT" charset="0"/>
                <a:ea typeface="Tw Cen MT" charset="0"/>
                <a:cs typeface="Tw Cen MT" charset="0"/>
              </a:rPr>
              <a:t>prioritise</a:t>
            </a:r>
            <a:r>
              <a:rPr lang="en-US" sz="9000" dirty="0">
                <a:latin typeface="Tw Cen MT" charset="0"/>
                <a:ea typeface="Tw Cen MT" charset="0"/>
                <a:cs typeface="Tw Cen MT" charset="0"/>
              </a:rPr>
              <a:t> efficient citizen </a:t>
            </a:r>
            <a:r>
              <a:rPr lang="en-US" sz="9000" dirty="0" err="1">
                <a:latin typeface="Tw Cen MT" charset="0"/>
                <a:ea typeface="Tw Cen MT" charset="0"/>
                <a:cs typeface="Tw Cen MT" charset="0"/>
              </a:rPr>
              <a:t>centred</a:t>
            </a:r>
            <a:r>
              <a:rPr lang="en-US" sz="9000" dirty="0">
                <a:latin typeface="Tw Cen MT" charset="0"/>
                <a:ea typeface="Tw Cen MT" charset="0"/>
                <a:cs typeface="Tw Cen MT" charset="0"/>
              </a:rPr>
              <a:t> service delivery and create strong public Sector institutions must take </a:t>
            </a:r>
            <a:r>
              <a:rPr lang="en-US" sz="9000" dirty="0" err="1">
                <a:latin typeface="Tw Cen MT" charset="0"/>
                <a:ea typeface="Tw Cen MT" charset="0"/>
                <a:cs typeface="Tw Cen MT" charset="0"/>
              </a:rPr>
              <a:t>centre</a:t>
            </a:r>
            <a:r>
              <a:rPr lang="en-US" sz="9000" dirty="0">
                <a:latin typeface="Tw Cen MT" charset="0"/>
                <a:ea typeface="Tw Cen MT" charset="0"/>
                <a:cs typeface="Tw Cen MT" charset="0"/>
              </a:rPr>
              <a:t> stage as Africa </a:t>
            </a:r>
            <a:r>
              <a:rPr lang="en-US" sz="9000" dirty="0" err="1">
                <a:latin typeface="Tw Cen MT" charset="0"/>
                <a:ea typeface="Tw Cen MT" charset="0"/>
                <a:cs typeface="Tw Cen MT" charset="0"/>
              </a:rPr>
              <a:t>endeavours</a:t>
            </a:r>
            <a:r>
              <a:rPr lang="en-US" sz="9000" dirty="0">
                <a:latin typeface="Tw Cen MT" charset="0"/>
                <a:ea typeface="Tw Cen MT" charset="0"/>
                <a:cs typeface="Tw Cen MT" charset="0"/>
              </a:rPr>
              <a:t> to absorb the 4IR shock</a:t>
            </a:r>
          </a:p>
          <a:p>
            <a:pPr algn="just">
              <a:buFont typeface="Wingdings" charset="2"/>
              <a:buChar char="q"/>
            </a:pPr>
            <a:endParaRPr lang="en-US" sz="11200" dirty="0">
              <a:latin typeface="Tw Cen MT" charset="0"/>
              <a:ea typeface="Tw Cen MT" charset="0"/>
              <a:cs typeface="Tw Cen MT" charset="0"/>
            </a:endParaRPr>
          </a:p>
          <a:p>
            <a:pPr marL="0" indent="0">
              <a:buNone/>
            </a:pPr>
            <a:endParaRPr lang="en-US" sz="11200" dirty="0">
              <a:latin typeface="Tw Cen MT" charset="0"/>
              <a:ea typeface="Tw Cen MT" charset="0"/>
              <a:cs typeface="Tw Cen MT" charset="0"/>
            </a:endParaRP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55722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3551349" y="-1587529"/>
            <a:ext cx="5315701" cy="10446163"/>
          </a:xfrm>
          <a:solidFill>
            <a:schemeClr val="accent4">
              <a:lumMod val="40000"/>
              <a:lumOff val="60000"/>
            </a:schemeClr>
          </a:solidFill>
        </p:spPr>
        <p:txBody>
          <a:bodyPr vert="vert270">
            <a:normAutofit/>
          </a:bodyPr>
          <a:lstStyle/>
          <a:p>
            <a:pPr marL="546100" indent="-363538" algn="ctr"/>
            <a:r>
              <a:rPr lang="en-US" dirty="0">
                <a:solidFill>
                  <a:srgbClr val="FF0000"/>
                </a:solidFill>
                <a:latin typeface="Bradley Hand" charset="0"/>
                <a:ea typeface="Bradley Hand" charset="0"/>
                <a:cs typeface="Bradley Hand" charset="0"/>
              </a:rPr>
              <a:t>   Thank you for Listening</a:t>
            </a:r>
          </a:p>
        </p:txBody>
      </p:sp>
    </p:spTree>
    <p:extLst>
      <p:ext uri="{BB962C8B-B14F-4D97-AF65-F5344CB8AC3E}">
        <p14:creationId xmlns:p14="http://schemas.microsoft.com/office/powerpoint/2010/main" val="176327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1353" y="1086798"/>
            <a:ext cx="7561385" cy="5931877"/>
          </a:xfrm>
        </p:spPr>
        <p:txBody>
          <a:bodyPr>
            <a:normAutofit/>
          </a:bodyPr>
          <a:lstStyle/>
          <a:p>
            <a:pPr algn="just">
              <a:buFont typeface="Wingdings" charset="2"/>
              <a:buChar char="q"/>
            </a:pPr>
            <a:r>
              <a:rPr lang="en-US" sz="3600" dirty="0">
                <a:latin typeface="Tw Cen MT" charset="0"/>
                <a:ea typeface="Tw Cen MT" charset="0"/>
                <a:cs typeface="Tw Cen MT" charset="0"/>
              </a:rPr>
              <a:t>The Industrial Revolution</a:t>
            </a:r>
          </a:p>
          <a:p>
            <a:pPr algn="just">
              <a:buFont typeface="Wingdings" charset="2"/>
              <a:buChar char="q"/>
            </a:pPr>
            <a:r>
              <a:rPr lang="en-US" sz="3600" dirty="0">
                <a:latin typeface="Tw Cen MT" charset="0"/>
                <a:ea typeface="Tw Cen MT" charset="0"/>
                <a:cs typeface="Tw Cen MT" charset="0"/>
              </a:rPr>
              <a:t>What </a:t>
            </a:r>
            <a:r>
              <a:rPr lang="en-US" sz="3600" dirty="0" err="1">
                <a:latin typeface="Tw Cen MT" charset="0"/>
                <a:ea typeface="Tw Cen MT" charset="0"/>
                <a:cs typeface="Tw Cen MT" charset="0"/>
              </a:rPr>
              <a:t>characterises</a:t>
            </a:r>
            <a:r>
              <a:rPr lang="en-US" sz="3600" dirty="0">
                <a:latin typeface="Tw Cen MT" charset="0"/>
                <a:ea typeface="Tw Cen MT" charset="0"/>
                <a:cs typeface="Tw Cen MT" charset="0"/>
              </a:rPr>
              <a:t> the 4IR</a:t>
            </a:r>
          </a:p>
          <a:p>
            <a:pPr algn="just">
              <a:buFont typeface="Wingdings" charset="2"/>
              <a:buChar char="q"/>
            </a:pPr>
            <a:r>
              <a:rPr lang="en-US" sz="3600" dirty="0">
                <a:latin typeface="Tw Cen MT" charset="0"/>
                <a:ea typeface="Tw Cen MT" charset="0"/>
                <a:cs typeface="Tw Cen MT" charset="0"/>
              </a:rPr>
              <a:t>Implications of the 4IR</a:t>
            </a:r>
          </a:p>
          <a:p>
            <a:pPr algn="just">
              <a:buFont typeface="Wingdings" charset="2"/>
              <a:buChar char="q"/>
            </a:pPr>
            <a:r>
              <a:rPr lang="en-US" sz="3600" dirty="0">
                <a:latin typeface="Tw Cen MT" charset="0"/>
                <a:ea typeface="Tw Cen MT" charset="0"/>
                <a:cs typeface="Tw Cen MT" charset="0"/>
              </a:rPr>
              <a:t>Status of the African Region</a:t>
            </a:r>
          </a:p>
          <a:p>
            <a:pPr algn="just">
              <a:buFont typeface="Wingdings" charset="2"/>
              <a:buChar char="q"/>
            </a:pPr>
            <a:r>
              <a:rPr lang="en-US" sz="3600" dirty="0">
                <a:latin typeface="Tw Cen MT" charset="0"/>
                <a:ea typeface="Tw Cen MT" charset="0"/>
                <a:cs typeface="Tw Cen MT" charset="0"/>
              </a:rPr>
              <a:t>Ability for the African Public Sector to absorb the 4IR shock</a:t>
            </a:r>
          </a:p>
          <a:p>
            <a:pPr algn="just">
              <a:buFont typeface="Wingdings" charset="2"/>
              <a:buChar char="q"/>
            </a:pPr>
            <a:r>
              <a:rPr lang="en-US" sz="3600" dirty="0">
                <a:latin typeface="Tw Cen MT" charset="0"/>
                <a:ea typeface="Tw Cen MT" charset="0"/>
                <a:cs typeface="Tw Cen MT" charset="0"/>
              </a:rPr>
              <a:t>Ethical Implications</a:t>
            </a:r>
          </a:p>
          <a:p>
            <a:pPr algn="just">
              <a:buFont typeface="Wingdings" charset="2"/>
              <a:buChar char="q"/>
            </a:pPr>
            <a:r>
              <a:rPr lang="en-US" sz="3600" dirty="0">
                <a:latin typeface="Tw Cen MT" charset="0"/>
                <a:ea typeface="Tw Cen MT" charset="0"/>
                <a:cs typeface="Tw Cen MT" charset="0"/>
              </a:rPr>
              <a:t>Going forward</a:t>
            </a:r>
          </a:p>
          <a:p>
            <a:pPr marL="0" indent="0" algn="just">
              <a:buNone/>
            </a:pPr>
            <a:endParaRPr lang="en-US" dirty="0"/>
          </a:p>
        </p:txBody>
      </p:sp>
      <p:sp>
        <p:nvSpPr>
          <p:cNvPr id="4" name="Title 1"/>
          <p:cNvSpPr txBox="1">
            <a:spLocks/>
          </p:cNvSpPr>
          <p:nvPr/>
        </p:nvSpPr>
        <p:spPr>
          <a:xfrm rot="5400000">
            <a:off x="-530471" y="2025164"/>
            <a:ext cx="5662248" cy="2924908"/>
          </a:xfrm>
          <a:prstGeom prst="rect">
            <a:avLst/>
          </a:prstGeom>
          <a:solidFill>
            <a:schemeClr val="accent4">
              <a:lumMod val="40000"/>
              <a:lumOff val="60000"/>
            </a:schemeClr>
          </a:solidFill>
        </p:spPr>
        <p:txBody>
          <a:bodyPr vert="vert270"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0000"/>
                </a:solidFill>
                <a:latin typeface="Tw Cen MT" charset="0"/>
                <a:ea typeface="Tw Cen MT" charset="0"/>
                <a:cs typeface="Tw Cen MT" charset="0"/>
              </a:rPr>
              <a:t>Highlights</a:t>
            </a:r>
          </a:p>
        </p:txBody>
      </p:sp>
    </p:spTree>
    <p:extLst>
      <p:ext uri="{BB962C8B-B14F-4D97-AF65-F5344CB8AC3E}">
        <p14:creationId xmlns:p14="http://schemas.microsoft.com/office/powerpoint/2010/main" val="197962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b="1" dirty="0">
                <a:solidFill>
                  <a:srgbClr val="FF0000"/>
                </a:solidFill>
              </a:rPr>
              <a:t>   </a:t>
            </a:r>
            <a:r>
              <a:rPr lang="en-US" b="1" dirty="0">
                <a:solidFill>
                  <a:srgbClr val="FF0000"/>
                </a:solidFill>
                <a:latin typeface="Tw Cen MT" charset="0"/>
                <a:ea typeface="Tw Cen MT" charset="0"/>
                <a:cs typeface="Tw Cen MT" charset="0"/>
              </a:rPr>
              <a:t>Industrial Revolution: </a:t>
            </a:r>
            <a:r>
              <a:rPr lang="en-US" b="1" dirty="0">
                <a:latin typeface="Tw Cen MT" charset="0"/>
                <a:ea typeface="Tw Cen MT" charset="0"/>
                <a:cs typeface="Tw Cen MT" charset="0"/>
              </a:rPr>
              <a:t>Profound shifts</a:t>
            </a:r>
            <a:r>
              <a:rPr lang="mr-IN" b="1" dirty="0">
                <a:latin typeface="Tw Cen MT" charset="0"/>
                <a:ea typeface="Tw Cen MT" charset="0"/>
                <a:cs typeface="Tw Cen MT" charset="0"/>
              </a:rPr>
              <a:t>…</a:t>
            </a:r>
            <a:r>
              <a:rPr lang="en-US" b="1" dirty="0">
                <a:latin typeface="Tw Cen MT" charset="0"/>
                <a:ea typeface="Tw Cen MT" charset="0"/>
                <a:cs typeface="Tw Cen MT" charset="0"/>
              </a:rPr>
              <a:t>.</a:t>
            </a:r>
          </a:p>
        </p:txBody>
      </p:sp>
      <p:sp>
        <p:nvSpPr>
          <p:cNvPr id="5" name="Rectangle 4"/>
          <p:cNvSpPr>
            <a:spLocks noChangeArrowheads="1"/>
          </p:cNvSpPr>
          <p:nvPr/>
        </p:nvSpPr>
        <p:spPr bwMode="auto">
          <a:xfrm flipV="1">
            <a:off x="6717792" y="109834"/>
            <a:ext cx="963797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charset="0"/>
                <a:hlinkClick r:id="rId3"/>
              </a:rPr>
              <a:t>Facebook</a:t>
            </a:r>
            <a:endParaRPr kumimoji="0" lang="en-US" altLang="en-US" sz="1800" b="0" i="0" u="none" strike="noStrike" cap="none" normalizeH="0" baseline="0">
              <a:ln>
                <a:noFill/>
              </a:ln>
              <a:solidFill>
                <a:schemeClr val="tx1"/>
              </a:solidFill>
              <a:effectLst/>
              <a:latin typeface="Arial" charset="0"/>
              <a:hlinkClick r:id="rId4"/>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charset="0"/>
                <a:hlinkClick r:id="rId4"/>
              </a:rPr>
              <a:t>Twitter</a:t>
            </a:r>
            <a:endParaRPr kumimoji="0" lang="en-US" altLang="en-US" sz="1800" b="0" i="0" u="none" strike="noStrike" cap="none" normalizeH="0" baseline="0">
              <a:ln>
                <a:noFill/>
              </a:ln>
              <a:solidFill>
                <a:schemeClr val="tx1"/>
              </a:solidFill>
              <a:effectLst/>
              <a:latin typeface="Arial" charset="0"/>
            </a:endParaRPr>
          </a:p>
        </p:txBody>
      </p:sp>
      <p:sp>
        <p:nvSpPr>
          <p:cNvPr id="7" name="Rectangle 6"/>
          <p:cNvSpPr>
            <a:spLocks noChangeArrowheads="1"/>
          </p:cNvSpPr>
          <p:nvPr/>
        </p:nvSpPr>
        <p:spPr bwMode="auto">
          <a:xfrm flipV="1">
            <a:off x="6717792" y="125709"/>
            <a:ext cx="963797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charset="0"/>
              </a:rPr>
              <a:t>Copy link</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charset="0"/>
              </a:rPr>
              <a:t>Email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pic>
        <p:nvPicPr>
          <p:cNvPr id="8" name="Content Placeholder 7" descr="ndustry 4.0 and 4th industrial revolution. Infographics in isometry  on t"/>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5871359" y="2646401"/>
            <a:ext cx="6015293" cy="39400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th industrial revolution ver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7539" y="2540893"/>
            <a:ext cx="3849295" cy="36209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73527" y="1820086"/>
            <a:ext cx="9346614" cy="369332"/>
          </a:xfrm>
          <a:prstGeom prst="rect">
            <a:avLst/>
          </a:prstGeom>
        </p:spPr>
        <p:txBody>
          <a:bodyPr wrap="square">
            <a:spAutoFit/>
          </a:bodyPr>
          <a:lstStyle/>
          <a:p>
            <a:pPr algn="just"/>
            <a:r>
              <a:rPr lang="en-US" b="1" dirty="0"/>
              <a:t>Fundamental changes to the way we live, work and relate to one another</a:t>
            </a:r>
          </a:p>
        </p:txBody>
      </p:sp>
    </p:spTree>
    <p:extLst>
      <p:ext uri="{BB962C8B-B14F-4D97-AF65-F5344CB8AC3E}">
        <p14:creationId xmlns:p14="http://schemas.microsoft.com/office/powerpoint/2010/main" val="193693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567791" y="2145389"/>
            <a:ext cx="5315701" cy="2947509"/>
          </a:xfrm>
          <a:solidFill>
            <a:schemeClr val="accent4">
              <a:lumMod val="40000"/>
              <a:lumOff val="60000"/>
            </a:schemeClr>
          </a:solidFill>
        </p:spPr>
        <p:txBody>
          <a:bodyPr vert="vert270">
            <a:normAutofit/>
          </a:bodyPr>
          <a:lstStyle/>
          <a:p>
            <a:r>
              <a:rPr lang="en-US" sz="4000" b="1" dirty="0">
                <a:solidFill>
                  <a:srgbClr val="FF0000"/>
                </a:solidFill>
                <a:latin typeface="Tw Cen MT" charset="0"/>
                <a:ea typeface="Tw Cen MT" charset="0"/>
                <a:cs typeface="Tw Cen MT" charset="0"/>
              </a:rPr>
              <a:t>What     </a:t>
            </a:r>
            <a:r>
              <a:rPr lang="en-US" sz="4000" b="1" dirty="0" err="1">
                <a:solidFill>
                  <a:srgbClr val="FF0000"/>
                </a:solidFill>
                <a:latin typeface="Tw Cen MT" charset="0"/>
                <a:ea typeface="Tw Cen MT" charset="0"/>
                <a:cs typeface="Tw Cen MT" charset="0"/>
              </a:rPr>
              <a:t>characterises</a:t>
            </a:r>
            <a:r>
              <a:rPr lang="en-US" sz="4000" b="1" dirty="0">
                <a:solidFill>
                  <a:srgbClr val="FF0000"/>
                </a:solidFill>
                <a:latin typeface="Tw Cen MT" charset="0"/>
                <a:ea typeface="Tw Cen MT" charset="0"/>
                <a:cs typeface="Tw Cen MT" charset="0"/>
              </a:rPr>
              <a:t> the 4IR</a:t>
            </a:r>
          </a:p>
        </p:txBody>
      </p:sp>
      <p:sp>
        <p:nvSpPr>
          <p:cNvPr id="3" name="Content Placeholder 2"/>
          <p:cNvSpPr>
            <a:spLocks noGrp="1"/>
          </p:cNvSpPr>
          <p:nvPr>
            <p:ph idx="1"/>
          </p:nvPr>
        </p:nvSpPr>
        <p:spPr>
          <a:xfrm>
            <a:off x="3763108" y="832338"/>
            <a:ext cx="7590692" cy="5344625"/>
          </a:xfrm>
        </p:spPr>
        <p:txBody>
          <a:bodyPr>
            <a:normAutofit fontScale="85000" lnSpcReduction="20000"/>
          </a:bodyPr>
          <a:lstStyle/>
          <a:p>
            <a:pPr marL="0" indent="0" algn="just">
              <a:buNone/>
            </a:pPr>
            <a:endParaRPr lang="en-US" dirty="0"/>
          </a:p>
          <a:p>
            <a:pPr algn="just">
              <a:buFont typeface="Wingdings" charset="2"/>
              <a:buChar char="q"/>
            </a:pPr>
            <a:r>
              <a:rPr lang="en-US" dirty="0">
                <a:latin typeface="Tw Cen MT" charset="0"/>
                <a:ea typeface="Tw Cen MT" charset="0"/>
                <a:cs typeface="Tw Cen MT" charset="0"/>
              </a:rPr>
              <a:t>Fundamental changes to the way we live, work and relate to one </a:t>
            </a:r>
            <a:r>
              <a:rPr lang="en-US" dirty="0" err="1">
                <a:latin typeface="Tw Cen MT" charset="0"/>
                <a:ea typeface="Tw Cen MT" charset="0"/>
                <a:cs typeface="Tw Cen MT" charset="0"/>
              </a:rPr>
              <a:t>anothe</a:t>
            </a:r>
            <a:endParaRPr lang="en-US" dirty="0">
              <a:latin typeface="Tw Cen MT" charset="0"/>
              <a:ea typeface="Tw Cen MT" charset="0"/>
              <a:cs typeface="Tw Cen MT" charset="0"/>
            </a:endParaRPr>
          </a:p>
          <a:p>
            <a:pPr algn="just">
              <a:buFont typeface="Wingdings" charset="2"/>
              <a:buChar char="q"/>
            </a:pPr>
            <a:endParaRPr lang="en-US" dirty="0">
              <a:latin typeface="Tw Cen MT" charset="0"/>
              <a:ea typeface="Tw Cen MT" charset="0"/>
              <a:cs typeface="Tw Cen MT" charset="0"/>
            </a:endParaRPr>
          </a:p>
          <a:p>
            <a:pPr algn="just">
              <a:buFont typeface="Wingdings" charset="2"/>
              <a:buChar char="q"/>
            </a:pPr>
            <a:r>
              <a:rPr lang="en-US" dirty="0">
                <a:latin typeface="Tw Cen MT" charset="0"/>
                <a:ea typeface="Tw Cen MT" charset="0"/>
                <a:cs typeface="Tw Cen MT" charset="0"/>
              </a:rPr>
              <a:t>Increased use of IT gadgets, Mobile devices, </a:t>
            </a:r>
          </a:p>
          <a:p>
            <a:pPr marL="0" indent="0" algn="just">
              <a:buNone/>
            </a:pPr>
            <a:endParaRPr lang="en-US" dirty="0">
              <a:latin typeface="Tw Cen MT" charset="0"/>
              <a:ea typeface="Tw Cen MT" charset="0"/>
              <a:cs typeface="Tw Cen MT" charset="0"/>
            </a:endParaRPr>
          </a:p>
          <a:p>
            <a:pPr algn="just">
              <a:buFont typeface="Wingdings" charset="2"/>
              <a:buChar char="q"/>
            </a:pPr>
            <a:r>
              <a:rPr lang="en-US" dirty="0">
                <a:latin typeface="Tw Cen MT" charset="0"/>
                <a:ea typeface="Tw Cen MT" charset="0"/>
                <a:cs typeface="Tw Cen MT" charset="0"/>
              </a:rPr>
              <a:t>increased demand for processing power, network availability, knowledge access, storage capabilities </a:t>
            </a:r>
          </a:p>
          <a:p>
            <a:pPr marL="0" indent="0" algn="just">
              <a:buNone/>
            </a:pPr>
            <a:r>
              <a:rPr lang="en-US" dirty="0">
                <a:latin typeface="Tw Cen MT" charset="0"/>
                <a:ea typeface="Tw Cen MT" charset="0"/>
                <a:cs typeface="Tw Cen MT" charset="0"/>
              </a:rPr>
              <a:t>  </a:t>
            </a:r>
          </a:p>
          <a:p>
            <a:pPr algn="just">
              <a:buFont typeface="Wingdings" charset="2"/>
              <a:buChar char="q"/>
            </a:pPr>
            <a:r>
              <a:rPr lang="en-US" dirty="0">
                <a:latin typeface="Tw Cen MT" charset="0"/>
                <a:ea typeface="Tw Cen MT" charset="0"/>
                <a:cs typeface="Tw Cen MT" charset="0"/>
              </a:rPr>
              <a:t>Emerging technological innovations </a:t>
            </a:r>
            <a:r>
              <a:rPr lang="en-US" dirty="0" err="1">
                <a:latin typeface="Tw Cen MT" charset="0"/>
                <a:ea typeface="Tw Cen MT" charset="0"/>
                <a:cs typeface="Tw Cen MT" charset="0"/>
              </a:rPr>
              <a:t>e.g</a:t>
            </a:r>
            <a:r>
              <a:rPr lang="en-US" dirty="0">
                <a:latin typeface="Tw Cen MT" charset="0"/>
                <a:ea typeface="Tw Cen MT" charset="0"/>
                <a:cs typeface="Tw Cen MT" charset="0"/>
              </a:rPr>
              <a:t> robotics, </a:t>
            </a:r>
            <a:r>
              <a:rPr lang="en-US" dirty="0" err="1">
                <a:latin typeface="Tw Cen MT" charset="0"/>
                <a:ea typeface="Tw Cen MT" charset="0"/>
                <a:cs typeface="Tw Cen MT" charset="0"/>
              </a:rPr>
              <a:t>Artifical</a:t>
            </a:r>
            <a:r>
              <a:rPr lang="en-US" dirty="0">
                <a:latin typeface="Tw Cen MT" charset="0"/>
                <a:ea typeface="Tw Cen MT" charset="0"/>
                <a:cs typeface="Tw Cen MT" charset="0"/>
              </a:rPr>
              <a:t> intelligence, autonomous vehicles, nanotechnology and biotechnology, among others</a:t>
            </a:r>
          </a:p>
          <a:p>
            <a:pPr marL="0" indent="0" algn="just">
              <a:buNone/>
            </a:pPr>
            <a:endParaRPr lang="en-US" dirty="0">
              <a:latin typeface="Tw Cen MT" charset="0"/>
              <a:ea typeface="Tw Cen MT" charset="0"/>
              <a:cs typeface="Tw Cen MT" charset="0"/>
            </a:endParaRPr>
          </a:p>
          <a:p>
            <a:pPr algn="just">
              <a:buFont typeface="Wingdings" charset="2"/>
              <a:buChar char="q"/>
            </a:pPr>
            <a:r>
              <a:rPr lang="en-US" dirty="0">
                <a:latin typeface="Tw Cen MT" charset="0"/>
                <a:ea typeface="Tw Cen MT" charset="0"/>
                <a:cs typeface="Tw Cen MT" charset="0"/>
              </a:rPr>
              <a:t>Profound shifts across all industries, new business models and demand and presentation of new service delivery systems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9897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1353" y="656492"/>
            <a:ext cx="7561385" cy="5931877"/>
          </a:xfrm>
        </p:spPr>
        <p:txBody>
          <a:bodyPr>
            <a:normAutofit lnSpcReduction="10000"/>
          </a:bodyPr>
          <a:lstStyle/>
          <a:p>
            <a:pPr algn="just">
              <a:buFont typeface="Wingdings" charset="2"/>
              <a:buChar char="q"/>
            </a:pPr>
            <a:r>
              <a:rPr lang="en-US" dirty="0"/>
              <a:t>4IR Calls for a re- shaping and repositioning</a:t>
            </a:r>
          </a:p>
          <a:p>
            <a:pPr algn="just">
              <a:buFont typeface="Wingdings" charset="2"/>
              <a:buChar char="q"/>
            </a:pPr>
            <a:r>
              <a:rPr lang="en-US" dirty="0"/>
              <a:t>New ways of using technology to deliver services</a:t>
            </a:r>
          </a:p>
          <a:p>
            <a:pPr algn="just">
              <a:buFont typeface="Wingdings" charset="2"/>
              <a:buChar char="q"/>
            </a:pPr>
            <a:r>
              <a:rPr lang="en-US" dirty="0"/>
              <a:t>Significant in this revolution is the speed, size and scope!</a:t>
            </a:r>
          </a:p>
          <a:p>
            <a:pPr marL="0" indent="0" algn="just">
              <a:buNone/>
            </a:pPr>
            <a:endParaRPr lang="en-US" dirty="0">
              <a:solidFill>
                <a:srgbClr val="FF0000"/>
              </a:solidFill>
            </a:endParaRPr>
          </a:p>
          <a:p>
            <a:pPr marL="849313" indent="-849313" algn="just">
              <a:buNone/>
            </a:pPr>
            <a:r>
              <a:rPr lang="en-US" b="1" dirty="0"/>
              <a:t>SPEED: </a:t>
            </a:r>
            <a:r>
              <a:rPr lang="en-US" dirty="0"/>
              <a:t>Unfolding at an exponential  pace due to the fact that the world is now more of a global village(interconnected) and new technologies exhibit very attractive capabilities</a:t>
            </a:r>
          </a:p>
          <a:p>
            <a:pPr marL="896938" indent="-896938" algn="just">
              <a:buNone/>
            </a:pPr>
            <a:r>
              <a:rPr lang="en-US" b="1" dirty="0"/>
              <a:t>SIZE: </a:t>
            </a:r>
            <a:r>
              <a:rPr lang="en-US" dirty="0"/>
              <a:t>Changing not only the  how and what, but also the “who we are”</a:t>
            </a:r>
          </a:p>
          <a:p>
            <a:pPr marL="803275" indent="-803275" algn="just">
              <a:buNone/>
            </a:pPr>
            <a:r>
              <a:rPr lang="en-US" b="1" dirty="0"/>
              <a:t>SCOPE: </a:t>
            </a:r>
            <a:r>
              <a:rPr lang="en-US" dirty="0"/>
              <a:t>Impacting/transforming  all systems across and within countries, and globally in turn</a:t>
            </a:r>
          </a:p>
        </p:txBody>
      </p:sp>
      <p:sp>
        <p:nvSpPr>
          <p:cNvPr id="4" name="Title 1"/>
          <p:cNvSpPr txBox="1">
            <a:spLocks/>
          </p:cNvSpPr>
          <p:nvPr/>
        </p:nvSpPr>
        <p:spPr>
          <a:xfrm rot="5400000">
            <a:off x="-530471" y="2025164"/>
            <a:ext cx="5662248" cy="2924908"/>
          </a:xfrm>
          <a:prstGeom prst="rect">
            <a:avLst/>
          </a:prstGeom>
          <a:solidFill>
            <a:schemeClr val="accent4">
              <a:lumMod val="40000"/>
              <a:lumOff val="60000"/>
            </a:schemeClr>
          </a:solidFill>
        </p:spPr>
        <p:txBody>
          <a:bodyPr vert="vert270"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0000"/>
                </a:solidFill>
                <a:latin typeface="Tw Cen MT" charset="0"/>
                <a:ea typeface="Tw Cen MT" charset="0"/>
                <a:cs typeface="Tw Cen MT" charset="0"/>
              </a:rPr>
              <a:t>Implications</a:t>
            </a:r>
          </a:p>
        </p:txBody>
      </p:sp>
    </p:spTree>
    <p:extLst>
      <p:ext uri="{BB962C8B-B14F-4D97-AF65-F5344CB8AC3E}">
        <p14:creationId xmlns:p14="http://schemas.microsoft.com/office/powerpoint/2010/main" val="207445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1353" y="914400"/>
            <a:ext cx="7561385" cy="5673969"/>
          </a:xfrm>
        </p:spPr>
        <p:txBody>
          <a:bodyPr>
            <a:normAutofit lnSpcReduction="10000"/>
          </a:bodyPr>
          <a:lstStyle/>
          <a:p>
            <a:pPr algn="just">
              <a:buFont typeface="Wingdings" charset="2"/>
              <a:buChar char="q"/>
            </a:pPr>
            <a:r>
              <a:rPr lang="en-US" dirty="0">
                <a:latin typeface="Tw Cen MT" charset="0"/>
                <a:ea typeface="Tw Cen MT" charset="0"/>
                <a:cs typeface="Tw Cen MT" charset="0"/>
              </a:rPr>
              <a:t>The complexities of the industrial revolution  and the emerging trends on our work, social, cultural, and economic environment </a:t>
            </a:r>
            <a:r>
              <a:rPr lang="en-US" dirty="0" err="1">
                <a:latin typeface="Tw Cen MT" charset="0"/>
                <a:ea typeface="Tw Cen MT" charset="0"/>
                <a:cs typeface="Tw Cen MT" charset="0"/>
              </a:rPr>
              <a:t>globaly</a:t>
            </a:r>
            <a:r>
              <a:rPr lang="en-US" dirty="0">
                <a:latin typeface="Tw Cen MT" charset="0"/>
                <a:ea typeface="Tw Cen MT" charset="0"/>
                <a:cs typeface="Tw Cen MT" charset="0"/>
              </a:rPr>
              <a:t> call for  major transformation.</a:t>
            </a:r>
          </a:p>
          <a:p>
            <a:pPr marL="0" indent="0" algn="just">
              <a:buNone/>
            </a:pPr>
            <a:endParaRPr lang="en-US" dirty="0">
              <a:latin typeface="Tw Cen MT" charset="0"/>
              <a:ea typeface="Tw Cen MT" charset="0"/>
              <a:cs typeface="Tw Cen MT" charset="0"/>
            </a:endParaRPr>
          </a:p>
          <a:p>
            <a:pPr algn="just">
              <a:buFont typeface="Wingdings" charset="2"/>
              <a:buChar char="q"/>
            </a:pPr>
            <a:r>
              <a:rPr lang="en-US" dirty="0">
                <a:latin typeface="Tw Cen MT" charset="0"/>
                <a:ea typeface="Tw Cen MT" charset="0"/>
                <a:cs typeface="Tw Cen MT" charset="0"/>
              </a:rPr>
              <a:t>The transformation must take a global approach or be  </a:t>
            </a:r>
            <a:r>
              <a:rPr lang="en-US" dirty="0" err="1">
                <a:latin typeface="Tw Cen MT" charset="0"/>
                <a:ea typeface="Tw Cen MT" charset="0"/>
                <a:cs typeface="Tw Cen MT" charset="0"/>
              </a:rPr>
              <a:t>wholistic</a:t>
            </a:r>
            <a:r>
              <a:rPr lang="en-US" dirty="0">
                <a:latin typeface="Tw Cen MT" charset="0"/>
                <a:ea typeface="Tw Cen MT" charset="0"/>
                <a:cs typeface="Tw Cen MT" charset="0"/>
              </a:rPr>
              <a:t> to  bring on board all the </a:t>
            </a:r>
            <a:r>
              <a:rPr lang="en-US" dirty="0" err="1">
                <a:latin typeface="Tw Cen MT" charset="0"/>
                <a:ea typeface="Tw Cen MT" charset="0"/>
                <a:cs typeface="Tw Cen MT" charset="0"/>
              </a:rPr>
              <a:t>relevent</a:t>
            </a:r>
            <a:r>
              <a:rPr lang="en-US" dirty="0">
                <a:latin typeface="Tw Cen MT" charset="0"/>
                <a:ea typeface="Tw Cen MT" charset="0"/>
                <a:cs typeface="Tw Cen MT" charset="0"/>
              </a:rPr>
              <a:t> stakeholders ; Public Service Institutions, Private Sector, Civil Society among others</a:t>
            </a:r>
          </a:p>
          <a:p>
            <a:pPr marL="0" indent="0" algn="just">
              <a:buNone/>
            </a:pPr>
            <a:endParaRPr lang="en-US" dirty="0">
              <a:latin typeface="Tw Cen MT" charset="0"/>
              <a:ea typeface="Tw Cen MT" charset="0"/>
              <a:cs typeface="Tw Cen MT" charset="0"/>
            </a:endParaRPr>
          </a:p>
          <a:p>
            <a:pPr marL="0" indent="0" algn="just">
              <a:buNone/>
            </a:pPr>
            <a:r>
              <a:rPr lang="en-US" dirty="0">
                <a:latin typeface="Tw Cen MT" charset="0"/>
                <a:ea typeface="Tw Cen MT" charset="0"/>
                <a:cs typeface="Tw Cen MT" charset="0"/>
              </a:rPr>
              <a:t>Partnerships; public </a:t>
            </a:r>
            <a:r>
              <a:rPr lang="mr-IN" dirty="0">
                <a:latin typeface="Tw Cen MT" charset="0"/>
                <a:ea typeface="Tw Cen MT" charset="0"/>
                <a:cs typeface="Tw Cen MT" charset="0"/>
              </a:rPr>
              <a:t>–</a:t>
            </a:r>
            <a:r>
              <a:rPr lang="en-US" dirty="0">
                <a:latin typeface="Tw Cen MT" charset="0"/>
                <a:ea typeface="Tw Cen MT" charset="0"/>
                <a:cs typeface="Tw Cen MT" charset="0"/>
              </a:rPr>
              <a:t>private cooperation and   partnerships are a </a:t>
            </a:r>
            <a:r>
              <a:rPr lang="en-US" b="1" dirty="0">
                <a:latin typeface="Tw Cen MT" charset="0"/>
                <a:ea typeface="Tw Cen MT" charset="0"/>
                <a:cs typeface="Tw Cen MT" charset="0"/>
              </a:rPr>
              <a:t>MUST</a:t>
            </a:r>
          </a:p>
          <a:p>
            <a:pPr marL="0" indent="0" algn="just">
              <a:buNone/>
            </a:pPr>
            <a:r>
              <a:rPr lang="en-US" dirty="0"/>
              <a:t> </a:t>
            </a:r>
          </a:p>
          <a:p>
            <a:pPr marL="0" indent="0" algn="just">
              <a:buNone/>
            </a:pPr>
            <a:endParaRPr lang="en-US" b="1" dirty="0">
              <a:latin typeface="Tw Cen MT" charset="0"/>
              <a:ea typeface="Tw Cen MT" charset="0"/>
              <a:cs typeface="Tw Cen MT" charset="0"/>
            </a:endParaRPr>
          </a:p>
        </p:txBody>
      </p:sp>
      <p:sp>
        <p:nvSpPr>
          <p:cNvPr id="4" name="Title 1"/>
          <p:cNvSpPr txBox="1">
            <a:spLocks/>
          </p:cNvSpPr>
          <p:nvPr/>
        </p:nvSpPr>
        <p:spPr>
          <a:xfrm rot="5400000">
            <a:off x="-514973" y="2294791"/>
            <a:ext cx="5662248" cy="2924908"/>
          </a:xfrm>
          <a:prstGeom prst="rect">
            <a:avLst/>
          </a:prstGeom>
          <a:solidFill>
            <a:schemeClr val="accent4">
              <a:lumMod val="40000"/>
              <a:lumOff val="60000"/>
            </a:schemeClr>
          </a:solidFill>
        </p:spPr>
        <p:txBody>
          <a:bodyPr vert="vert270"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0000"/>
                </a:solidFill>
                <a:latin typeface="Tw Cen MT" charset="0"/>
                <a:ea typeface="Tw Cen MT" charset="0"/>
                <a:cs typeface="Tw Cen MT" charset="0"/>
              </a:rPr>
              <a:t>Implications</a:t>
            </a:r>
          </a:p>
        </p:txBody>
      </p:sp>
    </p:spTree>
    <p:extLst>
      <p:ext uri="{BB962C8B-B14F-4D97-AF65-F5344CB8AC3E}">
        <p14:creationId xmlns:p14="http://schemas.microsoft.com/office/powerpoint/2010/main" val="186317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21410" y="264954"/>
            <a:ext cx="10321871" cy="571956"/>
          </a:xfrm>
          <a:prstGeom prst="rect">
            <a:avLst/>
          </a:prstGeom>
          <a:solidFill>
            <a:schemeClr val="accent4">
              <a:lumMod val="40000"/>
              <a:lumOff val="60000"/>
            </a:schemeClr>
          </a:solidFill>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0000"/>
                </a:solidFill>
                <a:latin typeface="Tw Cen MT" charset="0"/>
                <a:ea typeface="Tw Cen MT" charset="0"/>
                <a:cs typeface="Tw Cen MT" charset="0"/>
              </a:rPr>
              <a:t>Where is the Africa Region today?</a:t>
            </a:r>
          </a:p>
        </p:txBody>
      </p:sp>
      <p:sp>
        <p:nvSpPr>
          <p:cNvPr id="5" name="Content Placeholder 2"/>
          <p:cNvSpPr>
            <a:spLocks noGrp="1"/>
          </p:cNvSpPr>
          <p:nvPr>
            <p:ph idx="1"/>
          </p:nvPr>
        </p:nvSpPr>
        <p:spPr>
          <a:xfrm>
            <a:off x="821410" y="1069384"/>
            <a:ext cx="10551871" cy="5260836"/>
          </a:xfrm>
        </p:spPr>
        <p:txBody>
          <a:bodyPr/>
          <a:lstStyle/>
          <a:p>
            <a:pPr marL="0" indent="0">
              <a:buNone/>
            </a:pPr>
            <a:r>
              <a:rPr lang="en-GB" sz="3200" dirty="0">
                <a:latin typeface="Tw Cen MT" charset="0"/>
                <a:ea typeface="Tw Cen MT" charset="0"/>
                <a:cs typeface="Tw Cen MT" charset="0"/>
              </a:rPr>
              <a:t>The 4IR is grounded in digital technologies whose functionality greatly relies on ICT infrastructure. </a:t>
            </a:r>
          </a:p>
          <a:p>
            <a:pPr marL="0" indent="0">
              <a:buNone/>
            </a:pPr>
            <a:endParaRPr lang="en-GB" sz="3200" dirty="0">
              <a:latin typeface="Tw Cen MT" charset="0"/>
              <a:ea typeface="Tw Cen MT" charset="0"/>
              <a:cs typeface="Tw Cen MT" charset="0"/>
            </a:endParaRPr>
          </a:p>
          <a:p>
            <a:pPr marL="0" indent="0">
              <a:buNone/>
            </a:pPr>
            <a:endParaRPr lang="en-GB" sz="3200" dirty="0">
              <a:latin typeface="Tw Cen MT" charset="0"/>
              <a:ea typeface="Tw Cen MT" charset="0"/>
              <a:cs typeface="Tw Cen MT" charset="0"/>
            </a:endParaRPr>
          </a:p>
          <a:p>
            <a:pPr marL="0" indent="0">
              <a:buNone/>
            </a:pPr>
            <a:r>
              <a:rPr lang="en-GB" sz="3200" dirty="0">
                <a:latin typeface="Tw Cen MT" charset="0"/>
                <a:ea typeface="Tw Cen MT" charset="0"/>
                <a:cs typeface="Tw Cen MT" charset="0"/>
              </a:rPr>
              <a:t>A glimpse into a  few aspects relating to ICT and internet usage in the Africa region as reported by the International Telecommunication Union (ITU) report  on ITU Facts and Figure 2020. Key areas cited below </a:t>
            </a:r>
          </a:p>
          <a:p>
            <a:pPr marL="0" indent="0">
              <a:buNone/>
            </a:pPr>
            <a:endParaRPr lang="en-US" dirty="0">
              <a:latin typeface="Tw Cen MT" charset="0"/>
              <a:ea typeface="Tw Cen MT" charset="0"/>
              <a:cs typeface="Tw Cen MT" charset="0"/>
            </a:endParaRPr>
          </a:p>
        </p:txBody>
      </p:sp>
    </p:spTree>
    <p:extLst>
      <p:ext uri="{BB962C8B-B14F-4D97-AF65-F5344CB8AC3E}">
        <p14:creationId xmlns:p14="http://schemas.microsoft.com/office/powerpoint/2010/main" val="147067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2862"/>
          </a:xfrm>
          <a:solidFill>
            <a:schemeClr val="accent4">
              <a:lumMod val="40000"/>
              <a:lumOff val="60000"/>
            </a:schemeClr>
          </a:solidFill>
        </p:spPr>
        <p:txBody>
          <a:bodyPr>
            <a:normAutofit/>
          </a:bodyPr>
          <a:lstStyle/>
          <a:p>
            <a:r>
              <a:rPr lang="en-US" sz="3600" b="1" dirty="0">
                <a:solidFill>
                  <a:srgbClr val="FF0000"/>
                </a:solidFill>
                <a:latin typeface="Tw Cen MT" charset="0"/>
                <a:ea typeface="Tw Cen MT" charset="0"/>
                <a:cs typeface="Tw Cen MT" charset="0"/>
              </a:rPr>
              <a:t>Where is the Africa Region today?</a:t>
            </a:r>
          </a:p>
        </p:txBody>
      </p:sp>
      <p:sp>
        <p:nvSpPr>
          <p:cNvPr id="3" name="Content Placeholder 2"/>
          <p:cNvSpPr>
            <a:spLocks noGrp="1"/>
          </p:cNvSpPr>
          <p:nvPr>
            <p:ph sz="half" idx="1"/>
          </p:nvPr>
        </p:nvSpPr>
        <p:spPr/>
        <p:txBody>
          <a:bodyPr>
            <a:normAutofit/>
          </a:bodyPr>
          <a:lstStyle/>
          <a:p>
            <a:pPr marL="0" indent="0">
              <a:buNone/>
            </a:pPr>
            <a:r>
              <a:rPr lang="en-GB" b="1" dirty="0">
                <a:latin typeface="Tw Cen MT" charset="0"/>
                <a:ea typeface="Tw Cen MT" charset="0"/>
                <a:cs typeface="Tw Cen MT" charset="0"/>
              </a:rPr>
              <a:t>%age of individuals using the Internet by gender, Africa region</a:t>
            </a:r>
            <a:endParaRPr lang="en-US" b="1" dirty="0">
              <a:latin typeface="Tw Cen MT" charset="0"/>
              <a:ea typeface="Tw Cen MT" charset="0"/>
              <a:cs typeface="Tw Cen MT" charset="0"/>
            </a:endParaRPr>
          </a:p>
        </p:txBody>
      </p:sp>
      <p:sp>
        <p:nvSpPr>
          <p:cNvPr id="5" name="Content Placeholder 4"/>
          <p:cNvSpPr>
            <a:spLocks noGrp="1"/>
          </p:cNvSpPr>
          <p:nvPr>
            <p:ph sz="half" idx="2"/>
          </p:nvPr>
        </p:nvSpPr>
        <p:spPr>
          <a:xfrm>
            <a:off x="6773100" y="1992923"/>
            <a:ext cx="4580700" cy="4184040"/>
          </a:xfrm>
        </p:spPr>
        <p:txBody>
          <a:bodyPr>
            <a:normAutofit/>
          </a:bodyPr>
          <a:lstStyle/>
          <a:p>
            <a:pPr marL="0" indent="0">
              <a:buNone/>
            </a:pPr>
            <a:r>
              <a:rPr lang="en-GB" sz="2400" b="1" dirty="0"/>
              <a:t>Mobile-data prices as a %age  of GNI per capita, and monthly data allowance, Africa region, 2019 </a:t>
            </a:r>
          </a:p>
          <a:p>
            <a:endParaRPr lang="en-GB" sz="2400" dirty="0">
              <a:latin typeface="Tw Cen MT" charset="0"/>
              <a:ea typeface="Tw Cen MT" charset="0"/>
              <a:cs typeface="Tw Cen MT" charset="0"/>
            </a:endParaRPr>
          </a:p>
          <a:p>
            <a:r>
              <a:rPr lang="en-GB" sz="2400" dirty="0">
                <a:latin typeface="Tw Cen MT" charset="0"/>
                <a:ea typeface="Tw Cen MT" charset="0"/>
                <a:cs typeface="Tw Cen MT" charset="0"/>
              </a:rPr>
              <a:t>In terms of affordability the African Region has the highest fixed-broadband basket prices as a percentage of GNI p.c., compared with other regions. </a:t>
            </a:r>
          </a:p>
          <a:p>
            <a:endParaRPr lang="en-GB" sz="2400" dirty="0">
              <a:latin typeface="Tw Cen MT" charset="0"/>
              <a:ea typeface="Tw Cen MT" charset="0"/>
              <a:cs typeface="Tw Cen MT" charset="0"/>
            </a:endParaRPr>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055687" y="2935097"/>
            <a:ext cx="5325745" cy="1947545"/>
          </a:xfrm>
          <a:prstGeom prst="rect">
            <a:avLst/>
          </a:prstGeom>
          <a:noFill/>
          <a:ln>
            <a:noFill/>
          </a:ln>
        </p:spPr>
      </p:pic>
      <p:sp>
        <p:nvSpPr>
          <p:cNvPr id="6" name="Rectangle 5"/>
          <p:cNvSpPr/>
          <p:nvPr/>
        </p:nvSpPr>
        <p:spPr>
          <a:xfrm>
            <a:off x="1055687" y="5400280"/>
            <a:ext cx="3694538" cy="259045"/>
          </a:xfrm>
          <a:prstGeom prst="rect">
            <a:avLst/>
          </a:prstGeom>
        </p:spPr>
        <p:txBody>
          <a:bodyPr wrap="none">
            <a:spAutoFit/>
          </a:bodyPr>
          <a:lstStyle/>
          <a:p>
            <a:pPr>
              <a:lnSpc>
                <a:spcPts val="1300"/>
              </a:lnSpc>
              <a:spcAft>
                <a:spcPts val="1200"/>
              </a:spcAft>
            </a:pPr>
            <a:r>
              <a:rPr lang="en-GB">
                <a:solidFill>
                  <a:srgbClr val="000000"/>
                </a:solidFill>
                <a:latin typeface="Times" charset="0"/>
                <a:ea typeface="Calibri" charset="0"/>
                <a:cs typeface="Times" charset="0"/>
              </a:rPr>
              <a:t>Source: Based on ITU WTI Database </a:t>
            </a:r>
            <a:endParaRPr lang="en-GB" sz="2400">
              <a:effectLst/>
              <a:latin typeface="Calibri" charset="0"/>
              <a:ea typeface="Calibri" charset="0"/>
              <a:cs typeface="Times New Roman" charset="0"/>
            </a:endParaRPr>
          </a:p>
        </p:txBody>
      </p:sp>
    </p:spTree>
    <p:extLst>
      <p:ext uri="{BB962C8B-B14F-4D97-AF65-F5344CB8AC3E}">
        <p14:creationId xmlns:p14="http://schemas.microsoft.com/office/powerpoint/2010/main" val="208069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7729"/>
          </a:xfrm>
          <a:solidFill>
            <a:schemeClr val="accent4">
              <a:lumMod val="40000"/>
              <a:lumOff val="60000"/>
            </a:schemeClr>
          </a:solidFill>
        </p:spPr>
        <p:txBody>
          <a:bodyPr/>
          <a:lstStyle/>
          <a:p>
            <a:r>
              <a:rPr lang="en-US" b="1" dirty="0">
                <a:solidFill>
                  <a:srgbClr val="FF0000"/>
                </a:solidFill>
                <a:latin typeface="Tw Cen MT" charset="0"/>
                <a:ea typeface="Tw Cen MT" charset="0"/>
                <a:cs typeface="Tw Cen MT" charset="0"/>
              </a:rPr>
              <a:t>Where is the Africa Region today ?</a:t>
            </a:r>
            <a:endParaRPr lang="en-US" dirty="0">
              <a:solidFill>
                <a:srgbClr val="FF0000"/>
              </a:solidFill>
            </a:endParaRPr>
          </a:p>
        </p:txBody>
      </p:sp>
      <p:sp>
        <p:nvSpPr>
          <p:cNvPr id="3" name="Content Placeholder 2"/>
          <p:cNvSpPr>
            <a:spLocks noGrp="1"/>
          </p:cNvSpPr>
          <p:nvPr>
            <p:ph sz="half" idx="1"/>
          </p:nvPr>
        </p:nvSpPr>
        <p:spPr/>
        <p:txBody>
          <a:bodyPr>
            <a:normAutofit fontScale="85000" lnSpcReduction="20000"/>
          </a:bodyPr>
          <a:lstStyle/>
          <a:p>
            <a:pPr algn="just"/>
            <a:r>
              <a:rPr lang="en-GB" dirty="0">
                <a:latin typeface="Tw Cen MT" charset="0"/>
                <a:ea typeface="Tw Cen MT" charset="0"/>
                <a:cs typeface="Tw Cen MT" charset="0"/>
              </a:rPr>
              <a:t>Mobile network coverage stands at 88.4 per cent, with 3G network coverage at 77.4 per cent and 4G network coverage at only 44.3 per cent. </a:t>
            </a:r>
          </a:p>
          <a:p>
            <a:pPr algn="just"/>
            <a:endParaRPr lang="en-GB" dirty="0">
              <a:latin typeface="Tw Cen MT" charset="0"/>
              <a:ea typeface="Tw Cen MT" charset="0"/>
              <a:cs typeface="Tw Cen MT" charset="0"/>
            </a:endParaRPr>
          </a:p>
          <a:p>
            <a:pPr algn="just"/>
            <a:r>
              <a:rPr lang="en-GB" dirty="0">
                <a:latin typeface="Tw Cen MT" charset="0"/>
                <a:ea typeface="Tw Cen MT" charset="0"/>
                <a:cs typeface="Tw Cen MT" charset="0"/>
              </a:rPr>
              <a:t>Internet use  still below 30 per cent, indicating a significant usage gap, where individuals who live within the footprint of a network are not using the Internet because of lack of affordability, skills or meaningful/quality access. </a:t>
            </a:r>
            <a:endParaRPr lang="en-US" dirty="0">
              <a:latin typeface="Tw Cen MT" charset="0"/>
              <a:ea typeface="Tw Cen MT" charset="0"/>
              <a:cs typeface="Tw Cen MT" charset="0"/>
            </a:endParaRPr>
          </a:p>
        </p:txBody>
      </p:sp>
      <p:sp>
        <p:nvSpPr>
          <p:cNvPr id="4" name="Content Placeholder 3"/>
          <p:cNvSpPr>
            <a:spLocks noGrp="1"/>
          </p:cNvSpPr>
          <p:nvPr>
            <p:ph sz="half" idx="2"/>
          </p:nvPr>
        </p:nvSpPr>
        <p:spPr/>
        <p:txBody>
          <a:bodyPr>
            <a:normAutofit fontScale="85000" lnSpcReduction="20000"/>
          </a:bodyPr>
          <a:lstStyle/>
          <a:p>
            <a:r>
              <a:rPr lang="en-US" dirty="0">
                <a:latin typeface="Tw Cen MT" charset="0"/>
                <a:ea typeface="Tw Cen MT" charset="0"/>
                <a:cs typeface="Tw Cen MT" charset="0"/>
              </a:rPr>
              <a:t>75 percent of the world’s population without access to electricity is in sub-Saharan Africa , </a:t>
            </a:r>
          </a:p>
          <a:p>
            <a:r>
              <a:rPr lang="en-US" dirty="0">
                <a:latin typeface="Tw Cen MT" charset="0"/>
                <a:ea typeface="Tw Cen MT" charset="0"/>
                <a:cs typeface="Tw Cen MT" charset="0"/>
              </a:rPr>
              <a:t>Number of people without access increased, from 33 percent in 2010 to 46 percent in 2019,</a:t>
            </a:r>
          </a:p>
          <a:p>
            <a:r>
              <a:rPr lang="en-US" b="1" dirty="0">
                <a:latin typeface="Tw Cen MT" charset="0"/>
                <a:ea typeface="Tw Cen MT" charset="0"/>
                <a:cs typeface="Tw Cen MT" charset="0"/>
              </a:rPr>
              <a:t>NB: </a:t>
            </a:r>
            <a:r>
              <a:rPr lang="en-US" dirty="0">
                <a:latin typeface="Tw Cen MT" charset="0"/>
                <a:ea typeface="Tw Cen MT" charset="0"/>
                <a:cs typeface="Tw Cen MT" charset="0"/>
              </a:rPr>
              <a:t>the share dropped due to rapid population growth. </a:t>
            </a:r>
          </a:p>
          <a:p>
            <a:pPr marL="0" indent="0">
              <a:buNone/>
            </a:pPr>
            <a:r>
              <a:rPr lang="en-US" dirty="0">
                <a:latin typeface="Tw Cen MT" charset="0"/>
                <a:ea typeface="Tw Cen MT" charset="0"/>
                <a:cs typeface="Tw Cen MT" charset="0"/>
              </a:rPr>
              <a:t>On average, Electrification  is lagging behind population growth in many countries</a:t>
            </a:r>
          </a:p>
          <a:p>
            <a:pPr marL="0" indent="0">
              <a:buNone/>
            </a:pPr>
            <a:endParaRPr lang="en-US" dirty="0">
              <a:latin typeface="Tw Cen MT" charset="0"/>
              <a:ea typeface="Tw Cen MT" charset="0"/>
              <a:cs typeface="Tw Cen MT" charset="0"/>
            </a:endParaRPr>
          </a:p>
          <a:p>
            <a:pPr marL="0" indent="0">
              <a:buNone/>
            </a:pPr>
            <a:r>
              <a:rPr lang="en-US" dirty="0">
                <a:latin typeface="Tw Cen MT" charset="0"/>
                <a:ea typeface="Tw Cen MT" charset="0"/>
                <a:cs typeface="Tw Cen MT" charset="0"/>
              </a:rPr>
              <a:t>Source: “</a:t>
            </a:r>
            <a:r>
              <a:rPr lang="en-US" dirty="0">
                <a:latin typeface="Tw Cen MT" charset="0"/>
                <a:ea typeface="Tw Cen MT" charset="0"/>
                <a:cs typeface="Tw Cen MT" charset="0"/>
                <a:hlinkClick r:id="rId2"/>
              </a:rPr>
              <a:t>Tracking SDG 7: The Energy Progress Report</a:t>
            </a:r>
            <a:r>
              <a:rPr lang="en-US" dirty="0">
                <a:latin typeface="Tw Cen MT" charset="0"/>
                <a:ea typeface="Tw Cen MT" charset="0"/>
                <a:cs typeface="Tw Cen MT" charset="0"/>
              </a:rPr>
              <a:t>,” 2021.</a:t>
            </a:r>
          </a:p>
          <a:p>
            <a:pPr marL="0" indent="0">
              <a:buNone/>
            </a:pPr>
            <a:endParaRPr lang="en-US" dirty="0">
              <a:latin typeface="Tw Cen MT" charset="0"/>
              <a:ea typeface="Tw Cen MT" charset="0"/>
              <a:cs typeface="Tw Cen MT" charset="0"/>
            </a:endParaRPr>
          </a:p>
        </p:txBody>
      </p:sp>
    </p:spTree>
    <p:extLst>
      <p:ext uri="{BB962C8B-B14F-4D97-AF65-F5344CB8AC3E}">
        <p14:creationId xmlns:p14="http://schemas.microsoft.com/office/powerpoint/2010/main" val="1538033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1997</TotalTime>
  <Words>1078</Words>
  <Application>Microsoft Office PowerPoint</Application>
  <PresentationFormat>Widescreen</PresentationFormat>
  <Paragraphs>128</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Bradley Hand</vt:lpstr>
      <vt:lpstr>Calibri</vt:lpstr>
      <vt:lpstr>Calibri Light</vt:lpstr>
      <vt:lpstr>Times</vt:lpstr>
      <vt:lpstr>Times New Roman</vt:lpstr>
      <vt:lpstr>Tw Cen MT</vt:lpstr>
      <vt:lpstr>Wingdings</vt:lpstr>
      <vt:lpstr>Office Theme</vt:lpstr>
      <vt:lpstr> 7th Annual APS-HRMnet Conference: 23rd – 25th November 2021      </vt:lpstr>
      <vt:lpstr>PowerPoint Presentation</vt:lpstr>
      <vt:lpstr>   Industrial Revolution: Profound shifts….</vt:lpstr>
      <vt:lpstr>What     characterises the 4IR</vt:lpstr>
      <vt:lpstr>PowerPoint Presentation</vt:lpstr>
      <vt:lpstr>PowerPoint Presentation</vt:lpstr>
      <vt:lpstr>PowerPoint Presentation</vt:lpstr>
      <vt:lpstr>Where is the Africa Region today?</vt:lpstr>
      <vt:lpstr>Where is the Africa Region today ?</vt:lpstr>
      <vt:lpstr>Can the Africa Public Sector absorb the 4IR Shock?...  Fundamental Requirements</vt:lpstr>
      <vt:lpstr>Can the Africa Public Sector absorb the 4IR Shock?...  Fundamental Requirements</vt:lpstr>
      <vt:lpstr>Can the Africa Public Sector absorb the 4IR Shock?...  Fundamental Requirements</vt:lpstr>
      <vt:lpstr>Ethical Implications</vt:lpstr>
      <vt:lpstr>Ethical Implications</vt:lpstr>
      <vt:lpstr>Ethical Implications</vt:lpstr>
      <vt:lpstr>   Going     forward</vt:lpstr>
      <vt:lpstr>   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CSCU</cp:lastModifiedBy>
  <cp:revision>69</cp:revision>
  <dcterms:created xsi:type="dcterms:W3CDTF">2021-11-21T09:48:12Z</dcterms:created>
  <dcterms:modified xsi:type="dcterms:W3CDTF">2021-11-29T07:04:17Z</dcterms:modified>
</cp:coreProperties>
</file>